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5"/>
  </p:notesMasterIdLst>
  <p:sldIdLst>
    <p:sldId id="298" r:id="rId5"/>
    <p:sldId id="300" r:id="rId6"/>
    <p:sldId id="301" r:id="rId7"/>
    <p:sldId id="302" r:id="rId8"/>
    <p:sldId id="303" r:id="rId9"/>
    <p:sldId id="304" r:id="rId10"/>
    <p:sldId id="305" r:id="rId11"/>
    <p:sldId id="306" r:id="rId12"/>
    <p:sldId id="307" r:id="rId13"/>
    <p:sldId id="312" r:id="rId14"/>
    <p:sldId id="313" r:id="rId15"/>
    <p:sldId id="310" r:id="rId16"/>
    <p:sldId id="311" r:id="rId17"/>
    <p:sldId id="308" r:id="rId18"/>
    <p:sldId id="309" r:id="rId19"/>
    <p:sldId id="314" r:id="rId20"/>
    <p:sldId id="315" r:id="rId21"/>
    <p:sldId id="316" r:id="rId22"/>
    <p:sldId id="317" r:id="rId23"/>
    <p:sldId id="319" r:id="rId24"/>
    <p:sldId id="320" r:id="rId25"/>
    <p:sldId id="321" r:id="rId26"/>
    <p:sldId id="322" r:id="rId27"/>
    <p:sldId id="323" r:id="rId28"/>
    <p:sldId id="324" r:id="rId29"/>
    <p:sldId id="326" r:id="rId30"/>
    <p:sldId id="327" r:id="rId31"/>
    <p:sldId id="328" r:id="rId32"/>
    <p:sldId id="329" r:id="rId33"/>
    <p:sldId id="330" r:id="rId34"/>
    <p:sldId id="331" r:id="rId35"/>
    <p:sldId id="332" r:id="rId36"/>
    <p:sldId id="333" r:id="rId37"/>
    <p:sldId id="334" r:id="rId38"/>
    <p:sldId id="335" r:id="rId39"/>
    <p:sldId id="336" r:id="rId40"/>
    <p:sldId id="337" r:id="rId41"/>
    <p:sldId id="338" r:id="rId42"/>
    <p:sldId id="339" r:id="rId43"/>
    <p:sldId id="340"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695F06-CD37-4AF7-8C8F-E4291917CA59}" v="125" dt="2023-09-11T04:14:40.7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FE72C3-EDF3-4204-B3BB-EF219D993F17}" type="datetimeFigureOut">
              <a:rPr lang="en-IN" smtClean="0"/>
              <a:t>11-09-2023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17A5A9-5756-4E96-9F1A-409B8F24310B}" type="slidenum">
              <a:rPr lang="en-IN" smtClean="0"/>
              <a:t>‹#›</a:t>
            </a:fld>
            <a:endParaRPr lang="en-IN"/>
          </a:p>
        </p:txBody>
      </p:sp>
    </p:spTree>
    <p:extLst>
      <p:ext uri="{BB962C8B-B14F-4D97-AF65-F5344CB8AC3E}">
        <p14:creationId xmlns:p14="http://schemas.microsoft.com/office/powerpoint/2010/main" val="1826060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9/11/2023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9/11/2023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9/11/2023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9/11/2023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9/11/2023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9/11/2023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9/11/2023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9/11/2023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9/11/2023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9/11/2023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www.electronics-lab.com/community/index.php?/topic/43837-logic-gates-circuit/" TargetMode="External"/><Relationship Id="rId2" Type="http://schemas.openxmlformats.org/officeDocument/2006/relationships/image" Target="../media/image7.gif"/><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s://www.electronics-lab.com/community/index.php?/topic/43837-logic-gates-circuit/" TargetMode="External"/><Relationship Id="rId2" Type="http://schemas.openxmlformats.org/officeDocument/2006/relationships/image" Target="../media/image7.gif"/><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hyperlink" Target="https://www.electronics-lab.com/community/index.php?/topic/43837-logic-gates-circuit/" TargetMode="External"/><Relationship Id="rId2" Type="http://schemas.openxmlformats.org/officeDocument/2006/relationships/image" Target="../media/image9.jp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hyperlink" Target="http://electronics-lab.com/community/index.php?/profile/79416-aman-bharti/&amp;do=content&amp;type=forums_topic_post&amp;change_section=1" TargetMode="External"/><Relationship Id="rId2" Type="http://schemas.openxmlformats.org/officeDocument/2006/relationships/image" Target="../media/image10.jpg"/><Relationship Id="rId1" Type="http://schemas.openxmlformats.org/officeDocument/2006/relationships/slideLayout" Target="../slideLayouts/slideLayout8.xml"/><Relationship Id="rId5" Type="http://schemas.openxmlformats.org/officeDocument/2006/relationships/hyperlink" Target="https://www.electronics-lab.com/community/index.php?/topic/43837-logic-gates-circuit/" TargetMode="External"/><Relationship Id="rId4"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8.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ifioque.com/grammar-dependents/subject-predicate" TargetMode="External"/><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E5V9zBBAfWM" TargetMode="External"/><Relationship Id="rId2" Type="http://schemas.openxmlformats.org/officeDocument/2006/relationships/image" Target="../media/image4.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57602" y="0"/>
            <a:ext cx="12346309" cy="694481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556167" y="720971"/>
            <a:ext cx="2992376" cy="2901694"/>
          </a:xfrm>
        </p:spPr>
        <p:txBody>
          <a:bodyPr anchor="b">
            <a:normAutofit/>
          </a:bodyPr>
          <a:lstStyle/>
          <a:p>
            <a:r>
              <a:rPr lang="en-US" sz="3600" dirty="0">
                <a:solidFill>
                  <a:schemeClr val="tx1"/>
                </a:solidFill>
              </a:rPr>
              <a:t>Application of</a:t>
            </a:r>
            <a:br>
              <a:rPr lang="en-US" sz="3600" dirty="0">
                <a:solidFill>
                  <a:schemeClr val="tx1"/>
                </a:solidFill>
              </a:rPr>
            </a:br>
            <a:r>
              <a:rPr lang="en-US" sz="3600" dirty="0">
                <a:solidFill>
                  <a:schemeClr val="tx1"/>
                </a:solidFill>
              </a:rPr>
              <a:t>predicate calculus</a:t>
            </a:r>
            <a:endParaRPr lang="en-US" sz="4400" dirty="0">
              <a:solidFill>
                <a:schemeClr val="tx1"/>
              </a:solidFill>
            </a:endParaRP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Group 4</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C689-32FD-72BF-B61F-FF89F80E23BA}"/>
              </a:ext>
            </a:extLst>
          </p:cNvPr>
          <p:cNvSpPr>
            <a:spLocks noGrp="1"/>
          </p:cNvSpPr>
          <p:nvPr>
            <p:ph type="title"/>
          </p:nvPr>
        </p:nvSpPr>
        <p:spPr/>
        <p:txBody>
          <a:bodyPr/>
          <a:lstStyle/>
          <a:p>
            <a:r>
              <a:rPr lang="en-IN" dirty="0"/>
              <a:t>NOT</a:t>
            </a:r>
          </a:p>
        </p:txBody>
      </p:sp>
      <p:sp>
        <p:nvSpPr>
          <p:cNvPr id="3" name="Content Placeholder 2">
            <a:extLst>
              <a:ext uri="{FF2B5EF4-FFF2-40B4-BE49-F238E27FC236}">
                <a16:creationId xmlns:a16="http://schemas.microsoft.com/office/drawing/2014/main" id="{1E9CDC7C-9562-C6B6-7A7A-EB961498847B}"/>
              </a:ext>
            </a:extLst>
          </p:cNvPr>
          <p:cNvSpPr>
            <a:spLocks noGrp="1"/>
          </p:cNvSpPr>
          <p:nvPr>
            <p:ph idx="1"/>
          </p:nvPr>
        </p:nvSpPr>
        <p:spPr>
          <a:xfrm>
            <a:off x="4838218" y="812799"/>
            <a:ext cx="7118430" cy="5796345"/>
          </a:xfrm>
        </p:spPr>
        <p:txBody>
          <a:bodyPr>
            <a:normAutofit/>
          </a:bodyPr>
          <a:lstStyle/>
          <a:p>
            <a:pPr algn="l"/>
            <a:r>
              <a:rPr lang="en-US" sz="2800" b="1" i="0" dirty="0">
                <a:solidFill>
                  <a:schemeClr val="tx1"/>
                </a:solidFill>
                <a:effectLst/>
                <a:latin typeface="Sitka Subheading Semibold" pitchFamily="2" charset="0"/>
              </a:rPr>
              <a:t>NOT (¬):</a:t>
            </a:r>
            <a:r>
              <a:rPr lang="en-US" sz="2800" b="0" i="0" dirty="0">
                <a:solidFill>
                  <a:schemeClr val="tx1"/>
                </a:solidFill>
                <a:effectLst/>
                <a:latin typeface="Sitka Subheading Semibold" pitchFamily="2" charset="0"/>
              </a:rPr>
              <a:t> The NOT operator represents negation, and it is used to reverse the truth value of a statement. If a statement is true, its negation is false, and vice versa.</a:t>
            </a:r>
          </a:p>
          <a:p>
            <a:pPr algn="l"/>
            <a:r>
              <a:rPr lang="en-US" sz="2800" b="1" i="0" dirty="0">
                <a:solidFill>
                  <a:schemeClr val="tx1"/>
                </a:solidFill>
                <a:effectLst/>
                <a:latin typeface="Sitka Subheading Semibold" pitchFamily="2" charset="0"/>
              </a:rPr>
              <a:t>Example:</a:t>
            </a:r>
            <a:r>
              <a:rPr lang="en-US" sz="2800" b="0" i="0" dirty="0">
                <a:solidFill>
                  <a:schemeClr val="tx1"/>
                </a:solidFill>
                <a:effectLst/>
                <a:latin typeface="Sitka Subheading Semibold" pitchFamily="2" charset="0"/>
              </a:rPr>
              <a:t> Let's consider the predicate:</a:t>
            </a:r>
          </a:p>
          <a:p>
            <a:pPr algn="l">
              <a:buFont typeface="Arial" panose="020B0604020202020204" pitchFamily="34" charset="0"/>
              <a:buChar char="•"/>
            </a:pPr>
            <a:r>
              <a:rPr lang="en-US" sz="2800" b="0" i="0" dirty="0">
                <a:solidFill>
                  <a:schemeClr val="tx1"/>
                </a:solidFill>
                <a:effectLst/>
                <a:latin typeface="Sitka Subheading Semibold" pitchFamily="2" charset="0"/>
              </a:rPr>
              <a:t>T(x): "x is not a scientist."</a:t>
            </a:r>
          </a:p>
          <a:p>
            <a:pPr algn="l"/>
            <a:r>
              <a:rPr lang="en-US" sz="2800" b="0" i="0" dirty="0">
                <a:solidFill>
                  <a:schemeClr val="tx1"/>
                </a:solidFill>
                <a:effectLst/>
                <a:latin typeface="Sitka Subheading Semibold" pitchFamily="2" charset="0"/>
              </a:rPr>
              <a:t>The negation of T(x) is represented as ¬T(x) and means "x is a scientist." So, ¬T(x) is true if and only if the individual x is a scientist.</a:t>
            </a:r>
          </a:p>
          <a:p>
            <a:endParaRPr lang="en-IN" sz="2800" dirty="0">
              <a:solidFill>
                <a:schemeClr val="tx1"/>
              </a:solidFill>
              <a:latin typeface="Sitka Subheading Semibold" pitchFamily="2" charset="0"/>
            </a:endParaRPr>
          </a:p>
        </p:txBody>
      </p:sp>
      <p:pic>
        <p:nvPicPr>
          <p:cNvPr id="5" name="Picture 4">
            <a:extLst>
              <a:ext uri="{FF2B5EF4-FFF2-40B4-BE49-F238E27FC236}">
                <a16:creationId xmlns:a16="http://schemas.microsoft.com/office/drawing/2014/main" id="{71AE87C2-30A7-693C-1609-12A918220B38}"/>
              </a:ext>
            </a:extLst>
          </p:cNvPr>
          <p:cNvPicPr>
            <a:picLocks noChangeAspect="1"/>
          </p:cNvPicPr>
          <p:nvPr/>
        </p:nvPicPr>
        <p:blipFill>
          <a:blip r:embed="rId2"/>
          <a:stretch>
            <a:fillRect/>
          </a:stretch>
        </p:blipFill>
        <p:spPr>
          <a:xfrm>
            <a:off x="87880" y="3809336"/>
            <a:ext cx="4279412" cy="1584466"/>
          </a:xfrm>
          <a:prstGeom prst="rect">
            <a:avLst/>
          </a:prstGeom>
        </p:spPr>
      </p:pic>
    </p:spTree>
    <p:extLst>
      <p:ext uri="{BB962C8B-B14F-4D97-AF65-F5344CB8AC3E}">
        <p14:creationId xmlns:p14="http://schemas.microsoft.com/office/powerpoint/2010/main" val="2621828746"/>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5E49263-FEF2-D4A1-27EE-404F85777B06}"/>
              </a:ext>
            </a:extLst>
          </p:cNvPr>
          <p:cNvPicPr>
            <a:picLocks noGrp="1" noChangeAspect="1"/>
          </p:cNvPicPr>
          <p:nvPr>
            <p:ph idx="1"/>
          </p:nvPr>
        </p:nvPicPr>
        <p:blipFill>
          <a:blip r:embed="rId2"/>
          <a:stretch>
            <a:fillRect/>
          </a:stretch>
        </p:blipFill>
        <p:spPr>
          <a:xfrm>
            <a:off x="4738476" y="-1"/>
            <a:ext cx="7365644" cy="4272299"/>
          </a:xfrm>
          <a:prstGeom prst="rect">
            <a:avLst/>
          </a:prstGeom>
        </p:spPr>
      </p:pic>
      <p:sp>
        <p:nvSpPr>
          <p:cNvPr id="5" name="Title 1">
            <a:extLst>
              <a:ext uri="{FF2B5EF4-FFF2-40B4-BE49-F238E27FC236}">
                <a16:creationId xmlns:a16="http://schemas.microsoft.com/office/drawing/2014/main" id="{901D55C1-2009-8EAF-2CCE-4EBBD8866882}"/>
              </a:ext>
            </a:extLst>
          </p:cNvPr>
          <p:cNvSpPr>
            <a:spLocks noGrp="1"/>
          </p:cNvSpPr>
          <p:nvPr>
            <p:ph type="title"/>
          </p:nvPr>
        </p:nvSpPr>
        <p:spPr>
          <a:xfrm>
            <a:off x="643466" y="786383"/>
            <a:ext cx="3517567" cy="2093975"/>
          </a:xfrm>
        </p:spPr>
        <p:txBody>
          <a:bodyPr/>
          <a:lstStyle/>
          <a:p>
            <a:r>
              <a:rPr lang="en-IN" dirty="0"/>
              <a:t>NOT</a:t>
            </a:r>
          </a:p>
        </p:txBody>
      </p:sp>
      <p:pic>
        <p:nvPicPr>
          <p:cNvPr id="6" name="Picture 5">
            <a:extLst>
              <a:ext uri="{FF2B5EF4-FFF2-40B4-BE49-F238E27FC236}">
                <a16:creationId xmlns:a16="http://schemas.microsoft.com/office/drawing/2014/main" id="{F45F916F-1541-C91A-8A2A-435E73D42961}"/>
              </a:ext>
            </a:extLst>
          </p:cNvPr>
          <p:cNvPicPr>
            <a:picLocks noChangeAspect="1"/>
          </p:cNvPicPr>
          <p:nvPr/>
        </p:nvPicPr>
        <p:blipFill>
          <a:blip r:embed="rId3"/>
          <a:stretch>
            <a:fillRect/>
          </a:stretch>
        </p:blipFill>
        <p:spPr>
          <a:xfrm>
            <a:off x="87880" y="3809336"/>
            <a:ext cx="4279412" cy="1584466"/>
          </a:xfrm>
          <a:prstGeom prst="rect">
            <a:avLst/>
          </a:prstGeom>
        </p:spPr>
      </p:pic>
    </p:spTree>
    <p:extLst>
      <p:ext uri="{BB962C8B-B14F-4D97-AF65-F5344CB8AC3E}">
        <p14:creationId xmlns:p14="http://schemas.microsoft.com/office/powerpoint/2010/main" val="2794425426"/>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27141-440B-68F8-5A33-1D98D0C4E5FF}"/>
              </a:ext>
            </a:extLst>
          </p:cNvPr>
          <p:cNvSpPr>
            <a:spLocks noGrp="1"/>
          </p:cNvSpPr>
          <p:nvPr>
            <p:ph type="title"/>
          </p:nvPr>
        </p:nvSpPr>
        <p:spPr/>
        <p:txBody>
          <a:bodyPr>
            <a:normAutofit/>
          </a:bodyPr>
          <a:lstStyle/>
          <a:p>
            <a:r>
              <a:rPr lang="en-IN" sz="5400" dirty="0"/>
              <a:t>OR</a:t>
            </a:r>
          </a:p>
        </p:txBody>
      </p:sp>
      <p:pic>
        <p:nvPicPr>
          <p:cNvPr id="6" name="Content Placeholder 5" descr="A diagram of a gate">
            <a:extLst>
              <a:ext uri="{FF2B5EF4-FFF2-40B4-BE49-F238E27FC236}">
                <a16:creationId xmlns:a16="http://schemas.microsoft.com/office/drawing/2014/main" id="{121D0CD4-39C6-D830-B37A-154D93F95BF7}"/>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339029" y="3459956"/>
            <a:ext cx="4140374" cy="2200275"/>
          </a:xfrm>
        </p:spPr>
      </p:pic>
      <p:sp>
        <p:nvSpPr>
          <p:cNvPr id="9" name="TextBox 8">
            <a:extLst>
              <a:ext uri="{FF2B5EF4-FFF2-40B4-BE49-F238E27FC236}">
                <a16:creationId xmlns:a16="http://schemas.microsoft.com/office/drawing/2014/main" id="{075088CB-DB24-B374-120A-1EFEA575F399}"/>
              </a:ext>
            </a:extLst>
          </p:cNvPr>
          <p:cNvSpPr txBox="1"/>
          <p:nvPr/>
        </p:nvSpPr>
        <p:spPr>
          <a:xfrm>
            <a:off x="4610583" y="0"/>
            <a:ext cx="7290518" cy="6986528"/>
          </a:xfrm>
          <a:prstGeom prst="rect">
            <a:avLst/>
          </a:prstGeom>
          <a:noFill/>
        </p:spPr>
        <p:txBody>
          <a:bodyPr wrap="square">
            <a:spAutoFit/>
          </a:bodyPr>
          <a:lstStyle/>
          <a:p>
            <a:pPr algn="l"/>
            <a:r>
              <a:rPr lang="en-US" sz="2800" b="1" i="0" dirty="0">
                <a:solidFill>
                  <a:schemeClr val="tx1"/>
                </a:solidFill>
                <a:effectLst/>
                <a:latin typeface="Sitka Subheading Semibold" pitchFamily="2" charset="0"/>
              </a:rPr>
              <a:t>. OR (∨):</a:t>
            </a:r>
            <a:r>
              <a:rPr lang="en-US" sz="2800" b="0" i="0" dirty="0">
                <a:solidFill>
                  <a:schemeClr val="tx1"/>
                </a:solidFill>
                <a:effectLst/>
                <a:latin typeface="Sitka Subheading Semibold" pitchFamily="2" charset="0"/>
              </a:rPr>
              <a:t> The OR operator represents logical disjunction, meaning that a compound statement using ∨ is true if at least one of its component statements is true.</a:t>
            </a:r>
          </a:p>
          <a:p>
            <a:pPr algn="l"/>
            <a:endParaRPr lang="en-US" sz="2800" b="0" i="0" dirty="0">
              <a:solidFill>
                <a:schemeClr val="tx1"/>
              </a:solidFill>
              <a:effectLst/>
              <a:latin typeface="Sitka Subheading Semibold" pitchFamily="2" charset="0"/>
            </a:endParaRPr>
          </a:p>
          <a:p>
            <a:pPr algn="l"/>
            <a:r>
              <a:rPr lang="en-US" sz="2800" b="1" i="0" dirty="0">
                <a:solidFill>
                  <a:schemeClr val="tx1"/>
                </a:solidFill>
                <a:effectLst/>
                <a:latin typeface="Sitka Subheading Semibold" pitchFamily="2" charset="0"/>
              </a:rPr>
              <a:t>Example:</a:t>
            </a:r>
            <a:r>
              <a:rPr lang="en-US" sz="2800" b="0" i="0" dirty="0">
                <a:solidFill>
                  <a:schemeClr val="tx1"/>
                </a:solidFill>
                <a:effectLst/>
                <a:latin typeface="Sitka Subheading Semibold" pitchFamily="2" charset="0"/>
              </a:rPr>
              <a:t> Consider two predicates:</a:t>
            </a:r>
          </a:p>
          <a:p>
            <a:pPr algn="l">
              <a:buFont typeface="Arial" panose="020B0604020202020204" pitchFamily="34" charset="0"/>
              <a:buChar char="•"/>
            </a:pPr>
            <a:r>
              <a:rPr lang="en-US" sz="2800" b="0" i="0" dirty="0">
                <a:solidFill>
                  <a:schemeClr val="tx1"/>
                </a:solidFill>
                <a:effectLst/>
                <a:latin typeface="Sitka Subheading Semibold" pitchFamily="2" charset="0"/>
              </a:rPr>
              <a:t>R(x): "x is a teacher."</a:t>
            </a:r>
          </a:p>
          <a:p>
            <a:pPr algn="l">
              <a:buFont typeface="Arial" panose="020B0604020202020204" pitchFamily="34" charset="0"/>
              <a:buChar char="•"/>
            </a:pPr>
            <a:r>
              <a:rPr lang="en-US" sz="2800" b="0" i="0" dirty="0">
                <a:solidFill>
                  <a:schemeClr val="tx1"/>
                </a:solidFill>
                <a:effectLst/>
                <a:latin typeface="Sitka Subheading Semibold" pitchFamily="2" charset="0"/>
              </a:rPr>
              <a:t>S(x): "x is an author.“</a:t>
            </a:r>
            <a:br>
              <a:rPr lang="en-US" sz="2800" b="0" i="0" dirty="0">
                <a:solidFill>
                  <a:schemeClr val="tx1"/>
                </a:solidFill>
                <a:effectLst/>
                <a:latin typeface="Sitka Subheading Semibold" pitchFamily="2" charset="0"/>
              </a:rPr>
            </a:br>
            <a:endParaRPr lang="en-US" sz="2800" b="0" i="0" dirty="0">
              <a:solidFill>
                <a:schemeClr val="tx1"/>
              </a:solidFill>
              <a:effectLst/>
              <a:latin typeface="Sitka Subheading Semibold" pitchFamily="2" charset="0"/>
            </a:endParaRPr>
          </a:p>
          <a:p>
            <a:pPr algn="l"/>
            <a:r>
              <a:rPr lang="en-US" sz="2800" b="0" i="0" dirty="0">
                <a:solidFill>
                  <a:schemeClr val="tx1"/>
                </a:solidFill>
                <a:effectLst/>
                <a:latin typeface="Sitka Subheading Semibold" pitchFamily="2" charset="0"/>
              </a:rPr>
              <a:t>We can create a compound statement using ∨: "R(x) ∨ S(x)," which would mean "x is a teacher or x is an author." This statement is true if either predicate R(x) or S(x) is true for the individual x, or if both are true</a:t>
            </a:r>
          </a:p>
          <a:p>
            <a:endParaRPr lang="en-IN" sz="2800" dirty="0">
              <a:solidFill>
                <a:schemeClr val="tx1"/>
              </a:solidFill>
              <a:latin typeface="Sitka Subheading Semibold" pitchFamily="2" charset="0"/>
            </a:endParaRPr>
          </a:p>
        </p:txBody>
      </p:sp>
    </p:spTree>
    <p:extLst>
      <p:ext uri="{BB962C8B-B14F-4D97-AF65-F5344CB8AC3E}">
        <p14:creationId xmlns:p14="http://schemas.microsoft.com/office/powerpoint/2010/main" val="2978749655"/>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24F3F58-0B13-EEC0-25EF-086DB81D938D}"/>
              </a:ext>
            </a:extLst>
          </p:cNvPr>
          <p:cNvSpPr>
            <a:spLocks noGrp="1"/>
          </p:cNvSpPr>
          <p:nvPr>
            <p:ph type="title"/>
          </p:nvPr>
        </p:nvSpPr>
        <p:spPr>
          <a:xfrm>
            <a:off x="643466" y="786383"/>
            <a:ext cx="3517567" cy="2093975"/>
          </a:xfrm>
        </p:spPr>
        <p:txBody>
          <a:bodyPr>
            <a:normAutofit/>
          </a:bodyPr>
          <a:lstStyle/>
          <a:p>
            <a:r>
              <a:rPr lang="en-IN" sz="5400" dirty="0"/>
              <a:t>OR</a:t>
            </a:r>
          </a:p>
        </p:txBody>
      </p:sp>
      <p:pic>
        <p:nvPicPr>
          <p:cNvPr id="6" name="Content Placeholder 5" descr="A diagram of a gate">
            <a:extLst>
              <a:ext uri="{FF2B5EF4-FFF2-40B4-BE49-F238E27FC236}">
                <a16:creationId xmlns:a16="http://schemas.microsoft.com/office/drawing/2014/main" id="{E0041B08-4708-7838-3874-40685B5176F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39029" y="3459956"/>
            <a:ext cx="4140374" cy="2200275"/>
          </a:xfrm>
          <a:prstGeom prst="rect">
            <a:avLst/>
          </a:prstGeom>
        </p:spPr>
      </p:pic>
      <p:pic>
        <p:nvPicPr>
          <p:cNvPr id="1026" name="Picture 2" descr="Introduction to OR Gate - projectiot123 Technology Information Website  worldwide">
            <a:extLst>
              <a:ext uri="{FF2B5EF4-FFF2-40B4-BE49-F238E27FC236}">
                <a16:creationId xmlns:a16="http://schemas.microsoft.com/office/drawing/2014/main" id="{77C60588-7A2B-D585-5DCE-E1DFEF9A9AEA}"/>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4645877" y="300942"/>
            <a:ext cx="7427955" cy="4409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7222864"/>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A9E79-C56B-35F7-DBE3-852026493BE9}"/>
              </a:ext>
            </a:extLst>
          </p:cNvPr>
          <p:cNvSpPr>
            <a:spLocks noGrp="1"/>
          </p:cNvSpPr>
          <p:nvPr>
            <p:ph type="title"/>
          </p:nvPr>
        </p:nvSpPr>
        <p:spPr/>
        <p:txBody>
          <a:bodyPr/>
          <a:lstStyle/>
          <a:p>
            <a:r>
              <a:rPr lang="en-IN" dirty="0"/>
              <a:t>AND</a:t>
            </a:r>
          </a:p>
        </p:txBody>
      </p:sp>
      <p:pic>
        <p:nvPicPr>
          <p:cNvPr id="6" name="Content Placeholder 5" descr="A pink and black line with a circular object&#10;&#10;Description automatically generated with medium confidence">
            <a:extLst>
              <a:ext uri="{FF2B5EF4-FFF2-40B4-BE49-F238E27FC236}">
                <a16:creationId xmlns:a16="http://schemas.microsoft.com/office/drawing/2014/main" id="{16A18B6B-D852-A418-0ADA-5585060EF4CE}"/>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114360" y="3383055"/>
            <a:ext cx="4515513" cy="2527300"/>
          </a:xfrm>
        </p:spPr>
      </p:pic>
      <p:sp>
        <p:nvSpPr>
          <p:cNvPr id="9" name="TextBox 8">
            <a:extLst>
              <a:ext uri="{FF2B5EF4-FFF2-40B4-BE49-F238E27FC236}">
                <a16:creationId xmlns:a16="http://schemas.microsoft.com/office/drawing/2014/main" id="{A40514E7-FD6C-0489-8E3B-B592EB4BEA94}"/>
              </a:ext>
            </a:extLst>
          </p:cNvPr>
          <p:cNvSpPr txBox="1"/>
          <p:nvPr/>
        </p:nvSpPr>
        <p:spPr>
          <a:xfrm>
            <a:off x="4748514" y="1"/>
            <a:ext cx="7329126" cy="6555641"/>
          </a:xfrm>
          <a:prstGeom prst="rect">
            <a:avLst/>
          </a:prstGeom>
          <a:noFill/>
        </p:spPr>
        <p:txBody>
          <a:bodyPr wrap="square">
            <a:spAutoFit/>
          </a:bodyPr>
          <a:lstStyle/>
          <a:p>
            <a:pPr algn="l"/>
            <a:r>
              <a:rPr lang="en-US" sz="2800" b="1" i="0" dirty="0">
                <a:effectLst/>
                <a:latin typeface="Sitka Subheading Semibold" pitchFamily="2" charset="0"/>
              </a:rPr>
              <a:t>AND (∧):</a:t>
            </a:r>
            <a:r>
              <a:rPr lang="en-US" sz="2800" b="0" i="0" dirty="0">
                <a:effectLst/>
                <a:latin typeface="Sitka Subheading Semibold" pitchFamily="2" charset="0"/>
              </a:rPr>
              <a:t> The AND operator represents logical conjunction, meaning that a compound statement using ∧ is true only if both of its component statements are true.</a:t>
            </a:r>
            <a:br>
              <a:rPr lang="en-US" sz="2800" b="0" i="0" dirty="0">
                <a:effectLst/>
                <a:latin typeface="Sitka Subheading Semibold" pitchFamily="2" charset="0"/>
              </a:rPr>
            </a:br>
            <a:endParaRPr lang="en-US" sz="2800" b="0" i="0" dirty="0">
              <a:effectLst/>
              <a:latin typeface="Sitka Subheading Semibold" pitchFamily="2" charset="0"/>
            </a:endParaRPr>
          </a:p>
          <a:p>
            <a:pPr algn="l"/>
            <a:r>
              <a:rPr lang="en-US" sz="2800" b="1" i="0" dirty="0">
                <a:effectLst/>
                <a:latin typeface="Sitka Subheading Semibold" pitchFamily="2" charset="0"/>
              </a:rPr>
              <a:t>Example:</a:t>
            </a:r>
            <a:r>
              <a:rPr lang="en-US" sz="2800" b="0" i="0" dirty="0">
                <a:effectLst/>
                <a:latin typeface="Sitka Subheading Semibold" pitchFamily="2" charset="0"/>
              </a:rPr>
              <a:t> Let's say we have two predicates:</a:t>
            </a:r>
          </a:p>
          <a:p>
            <a:pPr algn="l">
              <a:buFont typeface="Arial" panose="020B0604020202020204" pitchFamily="34" charset="0"/>
              <a:buChar char="•"/>
            </a:pPr>
            <a:r>
              <a:rPr lang="en-US" sz="2800" b="0" i="0" dirty="0">
                <a:effectLst/>
                <a:latin typeface="Sitka Subheading Semibold" pitchFamily="2" charset="0"/>
              </a:rPr>
              <a:t>P(x): "x is a student."</a:t>
            </a:r>
          </a:p>
          <a:p>
            <a:pPr algn="l">
              <a:buFont typeface="Arial" panose="020B0604020202020204" pitchFamily="34" charset="0"/>
              <a:buChar char="•"/>
            </a:pPr>
            <a:r>
              <a:rPr lang="en-US" sz="2800" b="0" i="0" dirty="0">
                <a:effectLst/>
                <a:latin typeface="Sitka Subheading Semibold" pitchFamily="2" charset="0"/>
              </a:rPr>
              <a:t>Q(x): "x is diligent.“</a:t>
            </a:r>
            <a:br>
              <a:rPr lang="en-US" sz="2800" b="0" i="0" dirty="0">
                <a:effectLst/>
                <a:latin typeface="Sitka Subheading Semibold" pitchFamily="2" charset="0"/>
              </a:rPr>
            </a:br>
            <a:endParaRPr lang="en-US" sz="2800" b="0" i="0" dirty="0">
              <a:effectLst/>
              <a:latin typeface="Sitka Subheading Semibold" pitchFamily="2" charset="0"/>
            </a:endParaRPr>
          </a:p>
          <a:p>
            <a:pPr algn="l"/>
            <a:r>
              <a:rPr lang="en-US" sz="2800" b="0" i="0" dirty="0">
                <a:effectLst/>
                <a:latin typeface="Sitka Subheading Semibold" pitchFamily="2" charset="0"/>
              </a:rPr>
              <a:t>We can create a compound statement using ∧: "P(x) ∧ Q(x)," which would mean "x is a student and x is diligent." </a:t>
            </a:r>
            <a:br>
              <a:rPr lang="en-US" sz="2800" b="0" i="0" dirty="0">
                <a:effectLst/>
                <a:latin typeface="Sitka Subheading Semibold" pitchFamily="2" charset="0"/>
              </a:rPr>
            </a:br>
            <a:r>
              <a:rPr lang="en-US" sz="2800" b="0" i="0" dirty="0">
                <a:effectLst/>
                <a:latin typeface="Sitka Subheading Semibold" pitchFamily="2" charset="0"/>
              </a:rPr>
              <a:t>This statement is true if and only if both predicates P(x) and Q(x) are true for the same individual x.</a:t>
            </a:r>
          </a:p>
        </p:txBody>
      </p:sp>
    </p:spTree>
    <p:extLst>
      <p:ext uri="{BB962C8B-B14F-4D97-AF65-F5344CB8AC3E}">
        <p14:creationId xmlns:p14="http://schemas.microsoft.com/office/powerpoint/2010/main" val="1427797456"/>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table of input output&#10;&#10;Description automatically generated">
            <a:extLst>
              <a:ext uri="{FF2B5EF4-FFF2-40B4-BE49-F238E27FC236}">
                <a16:creationId xmlns:a16="http://schemas.microsoft.com/office/drawing/2014/main" id="{0CAAC9A8-BED9-99E1-0114-1833F149A961}"/>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5007347" y="826729"/>
            <a:ext cx="6659934" cy="5631944"/>
          </a:xfrm>
        </p:spPr>
      </p:pic>
      <p:sp>
        <p:nvSpPr>
          <p:cNvPr id="8" name="Title 1">
            <a:extLst>
              <a:ext uri="{FF2B5EF4-FFF2-40B4-BE49-F238E27FC236}">
                <a16:creationId xmlns:a16="http://schemas.microsoft.com/office/drawing/2014/main" id="{E26AA1DB-CC6E-6CCD-B22E-746B3C7805A2}"/>
              </a:ext>
            </a:extLst>
          </p:cNvPr>
          <p:cNvSpPr>
            <a:spLocks noGrp="1"/>
          </p:cNvSpPr>
          <p:nvPr>
            <p:ph type="title"/>
          </p:nvPr>
        </p:nvSpPr>
        <p:spPr>
          <a:xfrm>
            <a:off x="643466" y="786383"/>
            <a:ext cx="3517567" cy="2093975"/>
          </a:xfrm>
        </p:spPr>
        <p:txBody>
          <a:bodyPr/>
          <a:lstStyle/>
          <a:p>
            <a:r>
              <a:rPr lang="en-IN" dirty="0"/>
              <a:t>AND</a:t>
            </a:r>
          </a:p>
        </p:txBody>
      </p:sp>
      <p:pic>
        <p:nvPicPr>
          <p:cNvPr id="9" name="Content Placeholder 5" descr="A pink and black line with a circular object&#10;&#10;Description automatically generated with medium confidence">
            <a:extLst>
              <a:ext uri="{FF2B5EF4-FFF2-40B4-BE49-F238E27FC236}">
                <a16:creationId xmlns:a16="http://schemas.microsoft.com/office/drawing/2014/main" id="{140A586B-8EAC-CC75-5659-66A6E0DA3E50}"/>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14360" y="3383055"/>
            <a:ext cx="4515513" cy="2527300"/>
          </a:xfrm>
          <a:prstGeom prst="rect">
            <a:avLst/>
          </a:prstGeom>
        </p:spPr>
      </p:pic>
    </p:spTree>
    <p:extLst>
      <p:ext uri="{BB962C8B-B14F-4D97-AF65-F5344CB8AC3E}">
        <p14:creationId xmlns:p14="http://schemas.microsoft.com/office/powerpoint/2010/main" val="1104628253"/>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D60703-6657-F9A0-22E2-76D07DB010A0}"/>
              </a:ext>
            </a:extLst>
          </p:cNvPr>
          <p:cNvSpPr>
            <a:spLocks noGrp="1"/>
          </p:cNvSpPr>
          <p:nvPr>
            <p:ph idx="1"/>
          </p:nvPr>
        </p:nvSpPr>
        <p:spPr>
          <a:xfrm>
            <a:off x="4815067" y="335666"/>
            <a:ext cx="7118431" cy="6192455"/>
          </a:xfrm>
        </p:spPr>
        <p:txBody>
          <a:bodyPr>
            <a:normAutofit fontScale="92500" lnSpcReduction="10000"/>
          </a:bodyPr>
          <a:lstStyle/>
          <a:p>
            <a:pPr algn="l"/>
            <a:r>
              <a:rPr lang="en-US" sz="2400" b="1" i="0" dirty="0">
                <a:solidFill>
                  <a:schemeClr val="tx1"/>
                </a:solidFill>
                <a:effectLst/>
                <a:latin typeface="Sitka Text Semibold" pitchFamily="2" charset="0"/>
              </a:rPr>
              <a:t>Complex Examples:</a:t>
            </a:r>
            <a:r>
              <a:rPr lang="en-US" sz="2400" b="0" i="0" dirty="0">
                <a:solidFill>
                  <a:schemeClr val="tx1"/>
                </a:solidFill>
                <a:effectLst/>
                <a:latin typeface="Sitka Text Semibold" pitchFamily="2" charset="0"/>
              </a:rPr>
              <a:t> You can also use these connectives to create more complex statements. For instance:</a:t>
            </a:r>
          </a:p>
          <a:p>
            <a:pPr algn="l">
              <a:buFont typeface="Arial" panose="020B0604020202020204" pitchFamily="34" charset="0"/>
              <a:buChar char="•"/>
            </a:pPr>
            <a:r>
              <a:rPr lang="en-US" sz="2400" b="0" i="0" dirty="0">
                <a:solidFill>
                  <a:schemeClr val="tx1"/>
                </a:solidFill>
                <a:effectLst/>
                <a:latin typeface="Sitka Text Semibold" pitchFamily="2" charset="0"/>
              </a:rPr>
              <a:t>"(P(x) ∧ Q(x)) ∨ (R(x) ∧ S(x))" means "Either x is a student and diligent or x is a teacher and an author."</a:t>
            </a:r>
          </a:p>
          <a:p>
            <a:pPr algn="l">
              <a:buFont typeface="Arial" panose="020B0604020202020204" pitchFamily="34" charset="0"/>
              <a:buChar char="•"/>
            </a:pPr>
            <a:r>
              <a:rPr lang="en-US" sz="2400" b="0" i="0" dirty="0">
                <a:solidFill>
                  <a:schemeClr val="tx1"/>
                </a:solidFill>
                <a:effectLst/>
                <a:latin typeface="Sitka Text Semibold" pitchFamily="2" charset="0"/>
              </a:rPr>
              <a:t>"¬(P(x) ∧ Q(x))" means "It is not the case that x is both a student and diligent."</a:t>
            </a:r>
          </a:p>
          <a:p>
            <a:pPr algn="l"/>
            <a:r>
              <a:rPr lang="en-US" sz="2400" b="0" i="0" dirty="0">
                <a:solidFill>
                  <a:schemeClr val="tx1"/>
                </a:solidFill>
                <a:effectLst/>
                <a:latin typeface="Sitka Text Semibold" pitchFamily="2" charset="0"/>
              </a:rPr>
              <a:t>These examples illustrate how the logical connectives in predicate calculus help build compound statements that express various conditions, relationships, and combinations of predicates involving variables and quantifiers. The use of connectives allows for precise and flexible representation of information and logical reasoning.</a:t>
            </a:r>
          </a:p>
        </p:txBody>
      </p:sp>
    </p:spTree>
    <p:extLst>
      <p:ext uri="{BB962C8B-B14F-4D97-AF65-F5344CB8AC3E}">
        <p14:creationId xmlns:p14="http://schemas.microsoft.com/office/powerpoint/2010/main" val="1629996242"/>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logic-gates-learning-kit-2-transistor-demo-720-ytshorts.savetube.me">
            <a:hlinkClick r:id="" action="ppaction://media"/>
            <a:extLst>
              <a:ext uri="{FF2B5EF4-FFF2-40B4-BE49-F238E27FC236}">
                <a16:creationId xmlns:a16="http://schemas.microsoft.com/office/drawing/2014/main" id="{C9514993-3A39-2FB6-63DF-43F7ADF0042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duotone>
              <a:prstClr val="black"/>
              <a:srgbClr val="D9C3A5">
                <a:tint val="50000"/>
                <a:satMod val="180000"/>
              </a:srgbClr>
            </a:duotone>
          </a:blip>
          <a:stretch>
            <a:fillRect/>
          </a:stretch>
        </p:blipFill>
        <p:spPr>
          <a:xfrm>
            <a:off x="4629873" y="0"/>
            <a:ext cx="7562127" cy="6858000"/>
          </a:xfrm>
        </p:spPr>
      </p:pic>
    </p:spTree>
    <p:extLst>
      <p:ext uri="{BB962C8B-B14F-4D97-AF65-F5344CB8AC3E}">
        <p14:creationId xmlns:p14="http://schemas.microsoft.com/office/powerpoint/2010/main" val="3044352267"/>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6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40654-0ADE-1C30-CB58-0ABB8225FCD5}"/>
              </a:ext>
            </a:extLst>
          </p:cNvPr>
          <p:cNvSpPr>
            <a:spLocks noGrp="1"/>
          </p:cNvSpPr>
          <p:nvPr>
            <p:ph type="title"/>
          </p:nvPr>
        </p:nvSpPr>
        <p:spPr>
          <a:xfrm>
            <a:off x="0" y="0"/>
            <a:ext cx="4421530" cy="3138649"/>
          </a:xfrm>
        </p:spPr>
        <p:txBody>
          <a:bodyPr>
            <a:normAutofit/>
          </a:bodyPr>
          <a:lstStyle/>
          <a:p>
            <a:r>
              <a:rPr lang="en-IN" sz="4000" dirty="0"/>
              <a:t>Tautology</a:t>
            </a:r>
          </a:p>
        </p:txBody>
      </p:sp>
      <p:sp>
        <p:nvSpPr>
          <p:cNvPr id="3" name="Content Placeholder 2">
            <a:extLst>
              <a:ext uri="{FF2B5EF4-FFF2-40B4-BE49-F238E27FC236}">
                <a16:creationId xmlns:a16="http://schemas.microsoft.com/office/drawing/2014/main" id="{5A63B49F-8112-4139-FF9A-EC1B26A80D3F}"/>
              </a:ext>
            </a:extLst>
          </p:cNvPr>
          <p:cNvSpPr>
            <a:spLocks noGrp="1"/>
          </p:cNvSpPr>
          <p:nvPr>
            <p:ph idx="1"/>
          </p:nvPr>
        </p:nvSpPr>
        <p:spPr>
          <a:xfrm>
            <a:off x="4641448" y="219919"/>
            <a:ext cx="7550552" cy="6638081"/>
          </a:xfrm>
        </p:spPr>
        <p:txBody>
          <a:bodyPr>
            <a:normAutofit/>
          </a:bodyPr>
          <a:lstStyle/>
          <a:p>
            <a:pPr algn="l"/>
            <a:r>
              <a:rPr lang="en-US" sz="2800" i="1" u="sng" dirty="0">
                <a:solidFill>
                  <a:srgbClr val="374151"/>
                </a:solidFill>
                <a:effectLst/>
                <a:highlight>
                  <a:srgbClr val="FFFF00"/>
                </a:highlight>
                <a:latin typeface="Sitka Text Semibold" pitchFamily="2" charset="0"/>
              </a:rPr>
              <a:t>Tautology</a:t>
            </a:r>
            <a:r>
              <a:rPr lang="en-US" sz="2800" b="1" i="0" dirty="0">
                <a:solidFill>
                  <a:srgbClr val="374151"/>
                </a:solidFill>
                <a:effectLst/>
                <a:latin typeface="Sitka Text Semibold" pitchFamily="2" charset="0"/>
              </a:rPr>
              <a:t>:</a:t>
            </a:r>
            <a:r>
              <a:rPr lang="en-US" sz="2800" b="0" i="0" dirty="0">
                <a:solidFill>
                  <a:srgbClr val="374151"/>
                </a:solidFill>
                <a:effectLst/>
                <a:latin typeface="Sitka Text Semibold" pitchFamily="2" charset="0"/>
              </a:rPr>
              <a:t> A tautology is a statement that is always true, regardless of the specific values assigned to the variables and predicates within the statement. In other words, it has a truth value of true under all possible interpretations.</a:t>
            </a:r>
          </a:p>
          <a:p>
            <a:pPr algn="l"/>
            <a:r>
              <a:rPr lang="en-US" sz="2800" b="1" i="0" dirty="0">
                <a:solidFill>
                  <a:srgbClr val="374151"/>
                </a:solidFill>
                <a:effectLst/>
                <a:latin typeface="Sitka Text Semibold" pitchFamily="2" charset="0"/>
              </a:rPr>
              <a:t>Example:</a:t>
            </a:r>
            <a:r>
              <a:rPr lang="en-US" sz="2800" b="0" i="0" dirty="0">
                <a:solidFill>
                  <a:srgbClr val="374151"/>
                </a:solidFill>
                <a:effectLst/>
                <a:latin typeface="Sitka Text Semibold" pitchFamily="2" charset="0"/>
              </a:rPr>
              <a:t> Consider the statement </a:t>
            </a:r>
          </a:p>
          <a:p>
            <a:pPr algn="l"/>
            <a:r>
              <a:rPr lang="en-US" sz="2800" b="0" i="0" dirty="0">
                <a:solidFill>
                  <a:srgbClr val="374151"/>
                </a:solidFill>
                <a:effectLst/>
                <a:latin typeface="Sitka Text Semibold" pitchFamily="2" charset="0"/>
              </a:rPr>
              <a:t>"∀x (P(x) ∨ ¬P(x))." This statement asserts that for any value of x, either P(x) is true or its negation ¬P(x) is true. Since it covers all possible cases (true and false), it is a tautology because it is always true.</a:t>
            </a:r>
          </a:p>
          <a:p>
            <a:endParaRPr lang="en-IN" sz="2800" dirty="0">
              <a:latin typeface="Sitka Text Semibold" pitchFamily="2" charset="0"/>
            </a:endParaRPr>
          </a:p>
        </p:txBody>
      </p:sp>
    </p:spTree>
    <p:extLst>
      <p:ext uri="{BB962C8B-B14F-4D97-AF65-F5344CB8AC3E}">
        <p14:creationId xmlns:p14="http://schemas.microsoft.com/office/powerpoint/2010/main" val="754898298"/>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CEC66297-5F01-6321-6A83-38EDFC211546}"/>
              </a:ext>
            </a:extLst>
          </p:cNvPr>
          <p:cNvSpPr>
            <a:spLocks noGrp="1"/>
          </p:cNvSpPr>
          <p:nvPr>
            <p:ph type="title"/>
          </p:nvPr>
        </p:nvSpPr>
        <p:spPr>
          <a:xfrm>
            <a:off x="1097280" y="286603"/>
            <a:ext cx="10058400" cy="1450757"/>
          </a:xfrm>
        </p:spPr>
        <p:txBody>
          <a:bodyPr anchor="b">
            <a:normAutofit/>
          </a:bodyPr>
          <a:lstStyle/>
          <a:p>
            <a:r>
              <a:rPr lang="en-US" dirty="0"/>
              <a:t>Truth table for ∀x (P(x) ∨ ¬P(x))</a:t>
            </a:r>
          </a:p>
        </p:txBody>
      </p:sp>
      <p:sp>
        <p:nvSpPr>
          <p:cNvPr id="13" name="Text Placeholder 3">
            <a:extLst>
              <a:ext uri="{FF2B5EF4-FFF2-40B4-BE49-F238E27FC236}">
                <a16:creationId xmlns:a16="http://schemas.microsoft.com/office/drawing/2014/main" id="{E3AC7505-64D2-D655-C138-D1E2CB734571}"/>
              </a:ext>
            </a:extLst>
          </p:cNvPr>
          <p:cNvSpPr>
            <a:spLocks noGrp="1"/>
          </p:cNvSpPr>
          <p:nvPr>
            <p:ph sz="half" idx="1"/>
          </p:nvPr>
        </p:nvSpPr>
        <p:spPr>
          <a:xfrm>
            <a:off x="1097280" y="2120900"/>
            <a:ext cx="4639736" cy="3748193"/>
          </a:xfrm>
        </p:spPr>
        <p:txBody>
          <a:bodyPr>
            <a:normAutofit/>
          </a:bodyPr>
          <a:lstStyle/>
          <a:p>
            <a:r>
              <a:rPr lang="en-US" dirty="0"/>
              <a:t>As in the last column all values comes out to be TRUE, so it is Tautology </a:t>
            </a:r>
          </a:p>
        </p:txBody>
      </p:sp>
      <p:pic>
        <p:nvPicPr>
          <p:cNvPr id="6" name="Content Placeholder 5">
            <a:extLst>
              <a:ext uri="{FF2B5EF4-FFF2-40B4-BE49-F238E27FC236}">
                <a16:creationId xmlns:a16="http://schemas.microsoft.com/office/drawing/2014/main" id="{5F0F47EC-BA35-D3BB-A3DD-0AEA327D7A0F}"/>
              </a:ext>
            </a:extLst>
          </p:cNvPr>
          <p:cNvPicPr>
            <a:picLocks noGrp="1" noChangeAspect="1"/>
          </p:cNvPicPr>
          <p:nvPr>
            <p:ph sz="half" idx="2"/>
          </p:nvPr>
        </p:nvPicPr>
        <p:blipFill>
          <a:blip r:embed="rId2"/>
          <a:stretch/>
        </p:blipFill>
        <p:spPr>
          <a:xfrm>
            <a:off x="1998563" y="3583220"/>
            <a:ext cx="9157117" cy="1625388"/>
          </a:xfrm>
          <a:noFill/>
        </p:spPr>
      </p:pic>
    </p:spTree>
    <p:extLst>
      <p:ext uri="{BB962C8B-B14F-4D97-AF65-F5344CB8AC3E}">
        <p14:creationId xmlns:p14="http://schemas.microsoft.com/office/powerpoint/2010/main" val="22072332"/>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643466" y="786383"/>
            <a:ext cx="3517567" cy="2093975"/>
          </a:xfrm>
        </p:spPr>
        <p:txBody>
          <a:bodyPr vert="horz" lIns="91440" tIns="45720" rIns="91440" bIns="45720" rtlCol="0" anchor="b">
            <a:normAutofit/>
          </a:bodyPr>
          <a:lstStyle/>
          <a:p>
            <a:r>
              <a:rPr lang="en-US" sz="4400" dirty="0"/>
              <a:t>Group Members</a:t>
            </a:r>
          </a:p>
        </p:txBody>
      </p:sp>
      <p:graphicFrame>
        <p:nvGraphicFramePr>
          <p:cNvPr id="10" name="Table 7">
            <a:extLst>
              <a:ext uri="{FF2B5EF4-FFF2-40B4-BE49-F238E27FC236}">
                <a16:creationId xmlns:a16="http://schemas.microsoft.com/office/drawing/2014/main" id="{3B680D0B-84B2-3E58-39B5-B8280DE7054A}"/>
              </a:ext>
            </a:extLst>
          </p:cNvPr>
          <p:cNvGraphicFramePr>
            <a:graphicFrameLocks noGrp="1"/>
          </p:cNvGraphicFramePr>
          <p:nvPr>
            <p:extLst>
              <p:ext uri="{D42A27DB-BD31-4B8C-83A1-F6EECF244321}">
                <p14:modId xmlns:p14="http://schemas.microsoft.com/office/powerpoint/2010/main" val="1122556961"/>
              </p:ext>
            </p:extLst>
          </p:nvPr>
        </p:nvGraphicFramePr>
        <p:xfrm>
          <a:off x="4805063" y="212022"/>
          <a:ext cx="7211027" cy="6433956"/>
        </p:xfrm>
        <a:graphic>
          <a:graphicData uri="http://schemas.openxmlformats.org/drawingml/2006/table">
            <a:tbl>
              <a:tblPr>
                <a:noFill/>
              </a:tblPr>
              <a:tblGrid>
                <a:gridCol w="1665699">
                  <a:extLst>
                    <a:ext uri="{9D8B030D-6E8A-4147-A177-3AD203B41FA5}">
                      <a16:colId xmlns:a16="http://schemas.microsoft.com/office/drawing/2014/main" val="1398821303"/>
                    </a:ext>
                  </a:extLst>
                </a:gridCol>
                <a:gridCol w="2231110">
                  <a:extLst>
                    <a:ext uri="{9D8B030D-6E8A-4147-A177-3AD203B41FA5}">
                      <a16:colId xmlns:a16="http://schemas.microsoft.com/office/drawing/2014/main" val="1597684237"/>
                    </a:ext>
                  </a:extLst>
                </a:gridCol>
                <a:gridCol w="3314218">
                  <a:extLst>
                    <a:ext uri="{9D8B030D-6E8A-4147-A177-3AD203B41FA5}">
                      <a16:colId xmlns:a16="http://schemas.microsoft.com/office/drawing/2014/main" val="1556763280"/>
                    </a:ext>
                  </a:extLst>
                </a:gridCol>
              </a:tblGrid>
              <a:tr h="398319">
                <a:tc>
                  <a:txBody>
                    <a:bodyPr/>
                    <a:lstStyle/>
                    <a:p>
                      <a:pPr algn="l" fontAlgn="b"/>
                      <a:r>
                        <a:rPr lang="en-IN" sz="2000" b="0" i="0" u="none" strike="noStrike" cap="none" spc="0" dirty="0">
                          <a:solidFill>
                            <a:schemeClr val="tx1"/>
                          </a:solidFill>
                          <a:effectLst/>
                          <a:latin typeface="Source Sans Pro Black" panose="020B0803030403020204" pitchFamily="34" charset="0"/>
                          <a:ea typeface="Source Sans Pro Black" panose="020B0803030403020204" pitchFamily="34" charset="0"/>
                          <a:cs typeface="Aharoni" panose="02010803020104030203" pitchFamily="2" charset="-79"/>
                        </a:rPr>
                        <a:t>22BCG10111</a:t>
                      </a:r>
                    </a:p>
                  </a:txBody>
                  <a:tcPr marL="5921" marR="5921" marT="72121" marB="35523" anchor="b">
                    <a:lnL w="12700" cmpd="sng">
                      <a:noFill/>
                      <a:prstDash val="solid"/>
                    </a:lnL>
                    <a:lnR w="12700" cmpd="sng">
                      <a:noFill/>
                      <a:prstDash val="solid"/>
                    </a:lnR>
                    <a:lnT w="12700" cap="flat" cmpd="sng" algn="ctr">
                      <a:noFill/>
                      <a:prstDash val="solid"/>
                    </a:lnT>
                    <a:lnB w="12700" cmpd="sng">
                      <a:noFill/>
                      <a:prstDash val="solid"/>
                    </a:lnB>
                    <a:noFill/>
                  </a:tcPr>
                </a:tc>
                <a:tc>
                  <a:txBody>
                    <a:bodyPr/>
                    <a:lstStyle/>
                    <a:p>
                      <a:pPr algn="l" fontAlgn="b"/>
                      <a:r>
                        <a:rPr lang="en-IN" sz="1400" b="0" i="0" u="none" strike="noStrike" cap="none" spc="0">
                          <a:solidFill>
                            <a:schemeClr val="tx1"/>
                          </a:solidFill>
                          <a:effectLst/>
                          <a:latin typeface="Source Sans Pro Black" panose="020B0803030403020204" pitchFamily="34" charset="0"/>
                          <a:ea typeface="Source Sans Pro Black" panose="020B0803030403020204" pitchFamily="34" charset="0"/>
                          <a:cs typeface="Aharoni" panose="02010803020104030203" pitchFamily="2" charset="-79"/>
                        </a:rPr>
                        <a:t>UTTAM KUMAR SINGH</a:t>
                      </a:r>
                    </a:p>
                  </a:txBody>
                  <a:tcPr marL="5921" marR="5921" marT="72121" marB="35523" anchor="b">
                    <a:lnL w="12700" cmpd="sng">
                      <a:noFill/>
                      <a:prstDash val="solid"/>
                    </a:lnL>
                    <a:lnR w="12700" cmpd="sng">
                      <a:noFill/>
                      <a:prstDash val="solid"/>
                    </a:lnR>
                    <a:lnT w="12700" cap="flat" cmpd="sng" algn="ctr">
                      <a:noFill/>
                      <a:prstDash val="solid"/>
                    </a:lnT>
                    <a:lnB w="12700" cmpd="sng">
                      <a:noFill/>
                      <a:prstDash val="solid"/>
                    </a:lnB>
                    <a:noFill/>
                  </a:tcPr>
                </a:tc>
                <a:tc>
                  <a:txBody>
                    <a:bodyPr/>
                    <a:lstStyle/>
                    <a:p>
                      <a:pPr algn="l" fontAlgn="b"/>
                      <a:r>
                        <a:rPr lang="en-IN" sz="1400" b="0" i="0" u="none" strike="noStrike" cap="none" spc="0" dirty="0">
                          <a:solidFill>
                            <a:schemeClr val="tx1"/>
                          </a:solidFill>
                          <a:effectLst/>
                          <a:latin typeface="Source Sans Pro Black" panose="020B0803030403020204" pitchFamily="34" charset="0"/>
                          <a:ea typeface="Source Sans Pro Black" panose="020B0803030403020204" pitchFamily="34" charset="0"/>
                          <a:cs typeface="Aharoni" panose="02010803020104030203" pitchFamily="2" charset="-79"/>
                        </a:rPr>
                        <a:t>uttamkumarsingh2022@vitbhopal.ac.in</a:t>
                      </a:r>
                    </a:p>
                  </a:txBody>
                  <a:tcPr marL="5921" marR="5921" marT="72121" marB="35523" anchor="b">
                    <a:lnL w="12700" cmpd="sng">
                      <a:noFill/>
                      <a:prstDash val="solid"/>
                    </a:lnL>
                    <a:lnR w="12700" cmpd="sng">
                      <a:noFill/>
                      <a:prstDash val="solid"/>
                    </a:lnR>
                    <a:lnT w="12700" cap="flat" cmpd="sng" algn="ctr">
                      <a:noFill/>
                      <a:prstDash val="solid"/>
                    </a:lnT>
                    <a:lnB w="12700" cmpd="sng">
                      <a:noFill/>
                      <a:prstDash val="solid"/>
                    </a:lnB>
                    <a:noFill/>
                  </a:tcPr>
                </a:tc>
                <a:extLst>
                  <a:ext uri="{0D108BD9-81ED-4DB2-BD59-A6C34878D82A}">
                    <a16:rowId xmlns:a16="http://schemas.microsoft.com/office/drawing/2014/main" val="3746915384"/>
                  </a:ext>
                </a:extLst>
              </a:tr>
              <a:tr h="398319">
                <a:tc>
                  <a:txBody>
                    <a:bodyPr/>
                    <a:lstStyle/>
                    <a:p>
                      <a:pPr algn="l" fontAlgn="b"/>
                      <a:r>
                        <a:rPr lang="en-IN" sz="2000" b="0" i="0" u="none" strike="noStrike" cap="none" spc="0" dirty="0">
                          <a:solidFill>
                            <a:schemeClr val="tx1"/>
                          </a:solidFill>
                          <a:effectLst/>
                          <a:latin typeface="Source Sans Pro Black" panose="020B0803030403020204" pitchFamily="34" charset="0"/>
                          <a:ea typeface="Source Sans Pro Black" panose="020B0803030403020204" pitchFamily="34" charset="0"/>
                          <a:cs typeface="Aharoni" panose="02010803020104030203" pitchFamily="2" charset="-79"/>
                        </a:rPr>
                        <a:t>22BCG10130</a:t>
                      </a:r>
                    </a:p>
                  </a:txBody>
                  <a:tcPr marL="5921" marR="5921" marT="72121" marB="35523"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IN" sz="1400" b="0" i="0" u="none" strike="noStrike" cap="none" spc="0">
                          <a:solidFill>
                            <a:schemeClr val="tx1"/>
                          </a:solidFill>
                          <a:effectLst/>
                          <a:latin typeface="Source Sans Pro Black" panose="020B0803030403020204" pitchFamily="34" charset="0"/>
                          <a:ea typeface="Source Sans Pro Black" panose="020B0803030403020204" pitchFamily="34" charset="0"/>
                          <a:cs typeface="Aharoni" panose="02010803020104030203" pitchFamily="2" charset="-79"/>
                        </a:rPr>
                        <a:t>VARCHASVA KHARE</a:t>
                      </a:r>
                    </a:p>
                  </a:txBody>
                  <a:tcPr marL="5921" marR="5921" marT="72121" marB="35523"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IN" sz="1400" b="0" i="0" u="none" strike="noStrike" cap="none" spc="0">
                          <a:solidFill>
                            <a:schemeClr val="tx1"/>
                          </a:solidFill>
                          <a:effectLst/>
                          <a:latin typeface="Source Sans Pro Black" panose="020B0803030403020204" pitchFamily="34" charset="0"/>
                          <a:ea typeface="Source Sans Pro Black" panose="020B0803030403020204" pitchFamily="34" charset="0"/>
                          <a:cs typeface="Aharoni" panose="02010803020104030203" pitchFamily="2" charset="-79"/>
                        </a:rPr>
                        <a:t>varchasvakhare2022@vitbhopal.ac.in</a:t>
                      </a:r>
                    </a:p>
                  </a:txBody>
                  <a:tcPr marL="5921" marR="5921" marT="72121" marB="35523"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4022378174"/>
                  </a:ext>
                </a:extLst>
              </a:tr>
              <a:tr h="536092">
                <a:tc>
                  <a:txBody>
                    <a:bodyPr/>
                    <a:lstStyle/>
                    <a:p>
                      <a:pPr algn="l" fontAlgn="b"/>
                      <a:r>
                        <a:rPr lang="en-IN" sz="2000" b="0" i="0" u="none" strike="noStrike" cap="none" spc="0" dirty="0">
                          <a:solidFill>
                            <a:schemeClr val="tx1"/>
                          </a:solidFill>
                          <a:effectLst/>
                          <a:latin typeface="Source Sans Pro Black" panose="020B0803030403020204" pitchFamily="34" charset="0"/>
                          <a:ea typeface="Source Sans Pro Black" panose="020B0803030403020204" pitchFamily="34" charset="0"/>
                          <a:cs typeface="Aharoni" panose="02010803020104030203" pitchFamily="2" charset="-79"/>
                        </a:rPr>
                        <a:t>22BCG10154</a:t>
                      </a:r>
                    </a:p>
                  </a:txBody>
                  <a:tcPr marL="5921" marR="5921" marT="72121" marB="35523"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IN" sz="1400" b="0" i="0" u="none" strike="noStrike" cap="none" spc="0" dirty="0">
                          <a:solidFill>
                            <a:schemeClr val="tx1"/>
                          </a:solidFill>
                          <a:effectLst/>
                          <a:latin typeface="Source Sans Pro Black" panose="020B0803030403020204" pitchFamily="34" charset="0"/>
                          <a:ea typeface="Source Sans Pro Black" panose="020B0803030403020204" pitchFamily="34" charset="0"/>
                          <a:cs typeface="Aharoni" panose="02010803020104030203" pitchFamily="2" charset="-79"/>
                        </a:rPr>
                        <a:t>DEVANSH VIJAY KHANDARE</a:t>
                      </a:r>
                    </a:p>
                  </a:txBody>
                  <a:tcPr marL="5921" marR="5921" marT="72121" marB="35523"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IN" sz="1400" b="0" i="0" u="none" strike="noStrike" cap="none" spc="0">
                          <a:solidFill>
                            <a:schemeClr val="tx1"/>
                          </a:solidFill>
                          <a:effectLst/>
                          <a:latin typeface="Source Sans Pro Black" panose="020B0803030403020204" pitchFamily="34" charset="0"/>
                          <a:ea typeface="Source Sans Pro Black" panose="020B0803030403020204" pitchFamily="34" charset="0"/>
                          <a:cs typeface="Aharoni" panose="02010803020104030203" pitchFamily="2" charset="-79"/>
                        </a:rPr>
                        <a:t>devanshvijaykhandare2022@vitbhopal.ac.in</a:t>
                      </a:r>
                    </a:p>
                  </a:txBody>
                  <a:tcPr marL="5921" marR="5921" marT="72121" marB="35523"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854151041"/>
                  </a:ext>
                </a:extLst>
              </a:tr>
              <a:tr h="398319">
                <a:tc>
                  <a:txBody>
                    <a:bodyPr/>
                    <a:lstStyle/>
                    <a:p>
                      <a:pPr algn="l" fontAlgn="b"/>
                      <a:r>
                        <a:rPr lang="en-IN" sz="2000" b="0" i="0" u="none" strike="noStrike" cap="none" spc="0" dirty="0">
                          <a:solidFill>
                            <a:schemeClr val="tx1"/>
                          </a:solidFill>
                          <a:effectLst/>
                          <a:latin typeface="Source Sans Pro Black" panose="020B0803030403020204" pitchFamily="34" charset="0"/>
                          <a:ea typeface="Source Sans Pro Black" panose="020B0803030403020204" pitchFamily="34" charset="0"/>
                          <a:cs typeface="Aharoni" panose="02010803020104030203" pitchFamily="2" charset="-79"/>
                        </a:rPr>
                        <a:t>22BCG10163</a:t>
                      </a:r>
                    </a:p>
                  </a:txBody>
                  <a:tcPr marL="5921" marR="5921" marT="72121" marB="35523"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IN" sz="1400" b="0" i="0" u="none" strike="noStrike" cap="none" spc="0">
                          <a:solidFill>
                            <a:schemeClr val="tx1"/>
                          </a:solidFill>
                          <a:effectLst/>
                          <a:latin typeface="Source Sans Pro Black" panose="020B0803030403020204" pitchFamily="34" charset="0"/>
                          <a:ea typeface="Source Sans Pro Black" panose="020B0803030403020204" pitchFamily="34" charset="0"/>
                          <a:cs typeface="Aharoni" panose="02010803020104030203" pitchFamily="2" charset="-79"/>
                        </a:rPr>
                        <a:t>ADITYA SARASWATI</a:t>
                      </a:r>
                    </a:p>
                  </a:txBody>
                  <a:tcPr marL="5921" marR="5921" marT="72121" marB="35523"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IN" sz="1400" b="0" i="0" u="none" strike="noStrike" cap="none" spc="0">
                          <a:solidFill>
                            <a:schemeClr val="tx1"/>
                          </a:solidFill>
                          <a:effectLst/>
                          <a:latin typeface="Source Sans Pro Black" panose="020B0803030403020204" pitchFamily="34" charset="0"/>
                          <a:ea typeface="Source Sans Pro Black" panose="020B0803030403020204" pitchFamily="34" charset="0"/>
                          <a:cs typeface="Aharoni" panose="02010803020104030203" pitchFamily="2" charset="-79"/>
                        </a:rPr>
                        <a:t>adityasaraswati2022@vitbhopal.ac.in</a:t>
                      </a:r>
                    </a:p>
                  </a:txBody>
                  <a:tcPr marL="5921" marR="5921" marT="72121" marB="35523"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678962017"/>
                  </a:ext>
                </a:extLst>
              </a:tr>
              <a:tr h="398319">
                <a:tc>
                  <a:txBody>
                    <a:bodyPr/>
                    <a:lstStyle/>
                    <a:p>
                      <a:pPr algn="l" fontAlgn="b"/>
                      <a:r>
                        <a:rPr lang="en-IN" sz="2000" b="0" i="0" u="none" strike="noStrike" cap="none" spc="0" dirty="0">
                          <a:solidFill>
                            <a:schemeClr val="tx1"/>
                          </a:solidFill>
                          <a:effectLst/>
                          <a:latin typeface="Source Sans Pro Black" panose="020B0803030403020204" pitchFamily="34" charset="0"/>
                          <a:ea typeface="Source Sans Pro Black" panose="020B0803030403020204" pitchFamily="34" charset="0"/>
                          <a:cs typeface="Aharoni" panose="02010803020104030203" pitchFamily="2" charset="-79"/>
                        </a:rPr>
                        <a:t>22BCG10164</a:t>
                      </a:r>
                    </a:p>
                  </a:txBody>
                  <a:tcPr marL="5921" marR="5921" marT="72121" marB="35523"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IN" sz="1400" b="0" i="0" u="none" strike="noStrike" cap="none" spc="0">
                          <a:solidFill>
                            <a:schemeClr val="tx1"/>
                          </a:solidFill>
                          <a:effectLst/>
                          <a:latin typeface="Source Sans Pro Black" panose="020B0803030403020204" pitchFamily="34" charset="0"/>
                          <a:ea typeface="Source Sans Pro Black" panose="020B0803030403020204" pitchFamily="34" charset="0"/>
                          <a:cs typeface="Aharoni" panose="02010803020104030203" pitchFamily="2" charset="-79"/>
                        </a:rPr>
                        <a:t>SHIVANI GUPTA</a:t>
                      </a:r>
                    </a:p>
                  </a:txBody>
                  <a:tcPr marL="5921" marR="5921" marT="72121" marB="35523"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IN" sz="1400" b="0" i="0" u="none" strike="noStrike" cap="none" spc="0">
                          <a:solidFill>
                            <a:schemeClr val="tx1"/>
                          </a:solidFill>
                          <a:effectLst/>
                          <a:latin typeface="Source Sans Pro Black" panose="020B0803030403020204" pitchFamily="34" charset="0"/>
                          <a:ea typeface="Source Sans Pro Black" panose="020B0803030403020204" pitchFamily="34" charset="0"/>
                          <a:cs typeface="Aharoni" panose="02010803020104030203" pitchFamily="2" charset="-79"/>
                        </a:rPr>
                        <a:t>shivanigupta2022@vitbhopal.ac.in</a:t>
                      </a:r>
                    </a:p>
                  </a:txBody>
                  <a:tcPr marL="5921" marR="5921" marT="72121" marB="35523"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985314762"/>
                  </a:ext>
                </a:extLst>
              </a:tr>
              <a:tr h="398319">
                <a:tc>
                  <a:txBody>
                    <a:bodyPr/>
                    <a:lstStyle/>
                    <a:p>
                      <a:pPr algn="l" fontAlgn="b"/>
                      <a:r>
                        <a:rPr lang="en-IN" sz="2000" b="0" i="0" u="none" strike="noStrike" cap="none" spc="0" dirty="0">
                          <a:solidFill>
                            <a:schemeClr val="tx1"/>
                          </a:solidFill>
                          <a:effectLst/>
                          <a:latin typeface="Source Sans Pro Black" panose="020B0803030403020204" pitchFamily="34" charset="0"/>
                          <a:ea typeface="Source Sans Pro Black" panose="020B0803030403020204" pitchFamily="34" charset="0"/>
                          <a:cs typeface="Aharoni" panose="02010803020104030203" pitchFamily="2" charset="-79"/>
                        </a:rPr>
                        <a:t>22BCY10013</a:t>
                      </a:r>
                    </a:p>
                  </a:txBody>
                  <a:tcPr marL="5921" marR="5921" marT="72121" marB="35523"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IN" sz="1400" b="0" i="0" u="none" strike="noStrike" cap="none" spc="0">
                          <a:solidFill>
                            <a:schemeClr val="tx1"/>
                          </a:solidFill>
                          <a:effectLst/>
                          <a:latin typeface="Source Sans Pro Black" panose="020B0803030403020204" pitchFamily="34" charset="0"/>
                          <a:ea typeface="Source Sans Pro Black" panose="020B0803030403020204" pitchFamily="34" charset="0"/>
                          <a:cs typeface="Aharoni" panose="02010803020104030203" pitchFamily="2" charset="-79"/>
                        </a:rPr>
                        <a:t>SAJAL SETH</a:t>
                      </a:r>
                    </a:p>
                  </a:txBody>
                  <a:tcPr marL="5921" marR="5921" marT="72121" marB="35523"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IN" sz="1400" b="0" i="0" u="none" strike="noStrike" cap="none" spc="0">
                          <a:solidFill>
                            <a:schemeClr val="tx1"/>
                          </a:solidFill>
                          <a:effectLst/>
                          <a:latin typeface="Source Sans Pro Black" panose="020B0803030403020204" pitchFamily="34" charset="0"/>
                          <a:ea typeface="Source Sans Pro Black" panose="020B0803030403020204" pitchFamily="34" charset="0"/>
                          <a:cs typeface="Aharoni" panose="02010803020104030203" pitchFamily="2" charset="-79"/>
                        </a:rPr>
                        <a:t>sajalseth2022@vitbhopal.ac.in</a:t>
                      </a:r>
                    </a:p>
                  </a:txBody>
                  <a:tcPr marL="5921" marR="5921" marT="72121" marB="35523"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112412525"/>
                  </a:ext>
                </a:extLst>
              </a:tr>
              <a:tr h="398319">
                <a:tc>
                  <a:txBody>
                    <a:bodyPr/>
                    <a:lstStyle/>
                    <a:p>
                      <a:pPr algn="l" fontAlgn="b"/>
                      <a:r>
                        <a:rPr lang="en-IN" sz="2000" b="0" i="0" u="none" strike="noStrike" cap="none" spc="0" dirty="0">
                          <a:solidFill>
                            <a:schemeClr val="tx1"/>
                          </a:solidFill>
                          <a:effectLst/>
                          <a:latin typeface="Source Sans Pro Black" panose="020B0803030403020204" pitchFamily="34" charset="0"/>
                          <a:ea typeface="Source Sans Pro Black" panose="020B0803030403020204" pitchFamily="34" charset="0"/>
                          <a:cs typeface="Aharoni" panose="02010803020104030203" pitchFamily="2" charset="-79"/>
                        </a:rPr>
                        <a:t>22BCY10017</a:t>
                      </a:r>
                    </a:p>
                  </a:txBody>
                  <a:tcPr marL="5921" marR="5921" marT="72121" marB="35523"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IN" sz="1400" b="0" i="0" u="none" strike="noStrike" cap="none" spc="0">
                          <a:solidFill>
                            <a:schemeClr val="tx1"/>
                          </a:solidFill>
                          <a:effectLst/>
                          <a:latin typeface="Source Sans Pro Black" panose="020B0803030403020204" pitchFamily="34" charset="0"/>
                          <a:ea typeface="Source Sans Pro Black" panose="020B0803030403020204" pitchFamily="34" charset="0"/>
                          <a:cs typeface="Aharoni" panose="02010803020104030203" pitchFamily="2" charset="-79"/>
                        </a:rPr>
                        <a:t>DHRUV LEKHI</a:t>
                      </a:r>
                    </a:p>
                  </a:txBody>
                  <a:tcPr marL="5921" marR="5921" marT="72121" marB="35523"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IN" sz="1400" b="0" i="0" u="none" strike="noStrike" cap="none" spc="0">
                          <a:solidFill>
                            <a:schemeClr val="tx1"/>
                          </a:solidFill>
                          <a:effectLst/>
                          <a:latin typeface="Source Sans Pro Black" panose="020B0803030403020204" pitchFamily="34" charset="0"/>
                          <a:ea typeface="Source Sans Pro Black" panose="020B0803030403020204" pitchFamily="34" charset="0"/>
                          <a:cs typeface="Aharoni" panose="02010803020104030203" pitchFamily="2" charset="-79"/>
                        </a:rPr>
                        <a:t>dhruvlekhi2022@vitbhopal.ac.in</a:t>
                      </a:r>
                    </a:p>
                  </a:txBody>
                  <a:tcPr marL="5921" marR="5921" marT="72121" marB="35523"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600381175"/>
                  </a:ext>
                </a:extLst>
              </a:tr>
              <a:tr h="398319">
                <a:tc>
                  <a:txBody>
                    <a:bodyPr/>
                    <a:lstStyle/>
                    <a:p>
                      <a:pPr algn="l" fontAlgn="b"/>
                      <a:r>
                        <a:rPr lang="en-IN" sz="2000" b="0" i="0" u="none" strike="noStrike" cap="none" spc="0" dirty="0">
                          <a:solidFill>
                            <a:schemeClr val="tx1"/>
                          </a:solidFill>
                          <a:effectLst/>
                          <a:latin typeface="Source Sans Pro Black" panose="020B0803030403020204" pitchFamily="34" charset="0"/>
                          <a:ea typeface="Source Sans Pro Black" panose="020B0803030403020204" pitchFamily="34" charset="0"/>
                          <a:cs typeface="Aharoni" panose="02010803020104030203" pitchFamily="2" charset="-79"/>
                        </a:rPr>
                        <a:t>22BCY10024</a:t>
                      </a:r>
                    </a:p>
                  </a:txBody>
                  <a:tcPr marL="5921" marR="5921" marT="72121" marB="35523"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IN" sz="1400" b="0" i="0" u="none" strike="noStrike" cap="none" spc="0">
                          <a:solidFill>
                            <a:schemeClr val="tx1"/>
                          </a:solidFill>
                          <a:effectLst/>
                          <a:latin typeface="Source Sans Pro Black" panose="020B0803030403020204" pitchFamily="34" charset="0"/>
                          <a:ea typeface="Source Sans Pro Black" panose="020B0803030403020204" pitchFamily="34" charset="0"/>
                          <a:cs typeface="Aharoni" panose="02010803020104030203" pitchFamily="2" charset="-79"/>
                        </a:rPr>
                        <a:t>PRIYANSHU TIWARI</a:t>
                      </a:r>
                    </a:p>
                  </a:txBody>
                  <a:tcPr marL="5921" marR="5921" marT="72121" marB="35523"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IN" sz="1400" b="0" i="0" u="none" strike="noStrike" cap="none" spc="0">
                          <a:solidFill>
                            <a:schemeClr val="tx1"/>
                          </a:solidFill>
                          <a:effectLst/>
                          <a:latin typeface="Source Sans Pro Black" panose="020B0803030403020204" pitchFamily="34" charset="0"/>
                          <a:ea typeface="Source Sans Pro Black" panose="020B0803030403020204" pitchFamily="34" charset="0"/>
                          <a:cs typeface="Aharoni" panose="02010803020104030203" pitchFamily="2" charset="-79"/>
                        </a:rPr>
                        <a:t>priyanshutiwari2022@vitbhopal.ac.in</a:t>
                      </a:r>
                    </a:p>
                  </a:txBody>
                  <a:tcPr marL="5921" marR="5921" marT="72121" marB="35523"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25799377"/>
                  </a:ext>
                </a:extLst>
              </a:tr>
              <a:tr h="398319">
                <a:tc>
                  <a:txBody>
                    <a:bodyPr/>
                    <a:lstStyle/>
                    <a:p>
                      <a:pPr algn="l" fontAlgn="b"/>
                      <a:r>
                        <a:rPr lang="en-IN" sz="2000" b="0" i="0" u="none" strike="noStrike" cap="none" spc="0" dirty="0">
                          <a:solidFill>
                            <a:schemeClr val="tx1"/>
                          </a:solidFill>
                          <a:effectLst/>
                          <a:latin typeface="Source Sans Pro Black" panose="020B0803030403020204" pitchFamily="34" charset="0"/>
                          <a:ea typeface="Source Sans Pro Black" panose="020B0803030403020204" pitchFamily="34" charset="0"/>
                          <a:cs typeface="Aharoni" panose="02010803020104030203" pitchFamily="2" charset="-79"/>
                        </a:rPr>
                        <a:t>22BCY10026</a:t>
                      </a:r>
                    </a:p>
                  </a:txBody>
                  <a:tcPr marL="5921" marR="5921" marT="72121" marB="35523"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IN" sz="1400" b="0" i="0" u="none" strike="noStrike" cap="none" spc="0">
                          <a:solidFill>
                            <a:schemeClr val="tx1"/>
                          </a:solidFill>
                          <a:effectLst/>
                          <a:latin typeface="Source Sans Pro Black" panose="020B0803030403020204" pitchFamily="34" charset="0"/>
                          <a:ea typeface="Source Sans Pro Black" panose="020B0803030403020204" pitchFamily="34" charset="0"/>
                          <a:cs typeface="Aharoni" panose="02010803020104030203" pitchFamily="2" charset="-79"/>
                        </a:rPr>
                        <a:t>ADITYA RAJEEV PATIL</a:t>
                      </a:r>
                    </a:p>
                  </a:txBody>
                  <a:tcPr marL="5921" marR="5921" marT="72121" marB="35523"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IN" sz="1400" b="0" i="0" u="none" strike="noStrike" cap="none" spc="0">
                          <a:solidFill>
                            <a:schemeClr val="tx1"/>
                          </a:solidFill>
                          <a:effectLst/>
                          <a:latin typeface="Source Sans Pro Black" panose="020B0803030403020204" pitchFamily="34" charset="0"/>
                          <a:ea typeface="Source Sans Pro Black" panose="020B0803030403020204" pitchFamily="34" charset="0"/>
                          <a:cs typeface="Aharoni" panose="02010803020104030203" pitchFamily="2" charset="-79"/>
                        </a:rPr>
                        <a:t>adityarajeevpatil2022@vitbhopal.ac.in</a:t>
                      </a:r>
                    </a:p>
                  </a:txBody>
                  <a:tcPr marL="5921" marR="5921" marT="72121" marB="35523"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990082263"/>
                  </a:ext>
                </a:extLst>
              </a:tr>
              <a:tr h="398319">
                <a:tc>
                  <a:txBody>
                    <a:bodyPr/>
                    <a:lstStyle/>
                    <a:p>
                      <a:pPr algn="l" fontAlgn="b"/>
                      <a:r>
                        <a:rPr lang="en-IN" sz="2000" b="0" i="0" u="none" strike="noStrike" cap="none" spc="0" dirty="0">
                          <a:solidFill>
                            <a:schemeClr val="tx1"/>
                          </a:solidFill>
                          <a:effectLst/>
                          <a:latin typeface="Source Sans Pro Black" panose="020B0803030403020204" pitchFamily="34" charset="0"/>
                          <a:ea typeface="Source Sans Pro Black" panose="020B0803030403020204" pitchFamily="34" charset="0"/>
                          <a:cs typeface="Aharoni" panose="02010803020104030203" pitchFamily="2" charset="-79"/>
                        </a:rPr>
                        <a:t>22BCY10058</a:t>
                      </a:r>
                    </a:p>
                  </a:txBody>
                  <a:tcPr marL="5921" marR="5921" marT="72121" marB="35523"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IN" sz="1400" b="0" i="0" u="none" strike="noStrike" cap="none" spc="0">
                          <a:solidFill>
                            <a:schemeClr val="tx1"/>
                          </a:solidFill>
                          <a:effectLst/>
                          <a:latin typeface="Source Sans Pro Black" panose="020B0803030403020204" pitchFamily="34" charset="0"/>
                          <a:ea typeface="Source Sans Pro Black" panose="020B0803030403020204" pitchFamily="34" charset="0"/>
                          <a:cs typeface="Aharoni" panose="02010803020104030203" pitchFamily="2" charset="-79"/>
                        </a:rPr>
                        <a:t>AYUSH PADEKAR</a:t>
                      </a:r>
                    </a:p>
                  </a:txBody>
                  <a:tcPr marL="5921" marR="5921" marT="72121" marB="35523"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IN" sz="1400" b="0" i="0" u="none" strike="noStrike" cap="none" spc="0">
                          <a:solidFill>
                            <a:schemeClr val="tx1"/>
                          </a:solidFill>
                          <a:effectLst/>
                          <a:latin typeface="Source Sans Pro Black" panose="020B0803030403020204" pitchFamily="34" charset="0"/>
                          <a:ea typeface="Source Sans Pro Black" panose="020B0803030403020204" pitchFamily="34" charset="0"/>
                          <a:cs typeface="Aharoni" panose="02010803020104030203" pitchFamily="2" charset="-79"/>
                        </a:rPr>
                        <a:t>ayushpadekar2022@vitbhopal.ac.in</a:t>
                      </a:r>
                    </a:p>
                  </a:txBody>
                  <a:tcPr marL="5921" marR="5921" marT="72121" marB="35523"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376198820"/>
                  </a:ext>
                </a:extLst>
              </a:tr>
              <a:tr h="398319">
                <a:tc>
                  <a:txBody>
                    <a:bodyPr/>
                    <a:lstStyle/>
                    <a:p>
                      <a:pPr algn="l" fontAlgn="b"/>
                      <a:r>
                        <a:rPr lang="en-IN" sz="2000" b="0" i="0" u="none" strike="noStrike" cap="none" spc="0" dirty="0">
                          <a:solidFill>
                            <a:schemeClr val="tx1"/>
                          </a:solidFill>
                          <a:effectLst/>
                          <a:latin typeface="Source Sans Pro Black" panose="020B0803030403020204" pitchFamily="34" charset="0"/>
                          <a:ea typeface="Source Sans Pro Black" panose="020B0803030403020204" pitchFamily="34" charset="0"/>
                          <a:cs typeface="Aharoni" panose="02010803020104030203" pitchFamily="2" charset="-79"/>
                        </a:rPr>
                        <a:t>22BCY10083</a:t>
                      </a:r>
                    </a:p>
                  </a:txBody>
                  <a:tcPr marL="5921" marR="5921" marT="72121" marB="35523"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IN" sz="1400" b="0" i="0" u="none" strike="noStrike" cap="none" spc="0">
                          <a:solidFill>
                            <a:schemeClr val="tx1"/>
                          </a:solidFill>
                          <a:effectLst/>
                          <a:latin typeface="Source Sans Pro Black" panose="020B0803030403020204" pitchFamily="34" charset="0"/>
                          <a:ea typeface="Source Sans Pro Black" panose="020B0803030403020204" pitchFamily="34" charset="0"/>
                          <a:cs typeface="Aharoni" panose="02010803020104030203" pitchFamily="2" charset="-79"/>
                        </a:rPr>
                        <a:t>VAYUNA SINGH</a:t>
                      </a:r>
                    </a:p>
                  </a:txBody>
                  <a:tcPr marL="5921" marR="5921" marT="72121" marB="35523"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IN" sz="1400" b="0" i="0" u="none" strike="noStrike" cap="none" spc="0">
                          <a:solidFill>
                            <a:schemeClr val="tx1"/>
                          </a:solidFill>
                          <a:effectLst/>
                          <a:latin typeface="Source Sans Pro Black" panose="020B0803030403020204" pitchFamily="34" charset="0"/>
                          <a:ea typeface="Source Sans Pro Black" panose="020B0803030403020204" pitchFamily="34" charset="0"/>
                          <a:cs typeface="Aharoni" panose="02010803020104030203" pitchFamily="2" charset="-79"/>
                        </a:rPr>
                        <a:t>vayunasingh2022@vitbhopal.ac.in</a:t>
                      </a:r>
                    </a:p>
                  </a:txBody>
                  <a:tcPr marL="5921" marR="5921" marT="72121" marB="35523"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769954775"/>
                  </a:ext>
                </a:extLst>
              </a:tr>
              <a:tr h="536092">
                <a:tc>
                  <a:txBody>
                    <a:bodyPr/>
                    <a:lstStyle/>
                    <a:p>
                      <a:pPr algn="l" fontAlgn="b"/>
                      <a:r>
                        <a:rPr lang="en-IN" sz="2000" b="0" i="0" u="none" strike="noStrike" cap="none" spc="0" dirty="0">
                          <a:solidFill>
                            <a:schemeClr val="tx1"/>
                          </a:solidFill>
                          <a:effectLst/>
                          <a:latin typeface="Source Sans Pro Black" panose="020B0803030403020204" pitchFamily="34" charset="0"/>
                          <a:ea typeface="Source Sans Pro Black" panose="020B0803030403020204" pitchFamily="34" charset="0"/>
                          <a:cs typeface="Aharoni" panose="02010803020104030203" pitchFamily="2" charset="-79"/>
                        </a:rPr>
                        <a:t>22BCY10085</a:t>
                      </a:r>
                    </a:p>
                  </a:txBody>
                  <a:tcPr marL="5921" marR="5921" marT="72121" marB="35523"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IN" sz="1400" b="0" i="0" u="none" strike="noStrike" cap="none" spc="0">
                          <a:solidFill>
                            <a:schemeClr val="tx1"/>
                          </a:solidFill>
                          <a:effectLst/>
                          <a:latin typeface="Source Sans Pro Black" panose="020B0803030403020204" pitchFamily="34" charset="0"/>
                          <a:ea typeface="Source Sans Pro Black" panose="020B0803030403020204" pitchFamily="34" charset="0"/>
                          <a:cs typeface="Aharoni" panose="02010803020104030203" pitchFamily="2" charset="-79"/>
                        </a:rPr>
                        <a:t>REKHANSH RAJE DESHMUKH</a:t>
                      </a:r>
                    </a:p>
                  </a:txBody>
                  <a:tcPr marL="5921" marR="5921" marT="72121" marB="35523"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IN" sz="1400" b="0" i="0" u="none" strike="noStrike" cap="none" spc="0">
                          <a:solidFill>
                            <a:schemeClr val="tx1"/>
                          </a:solidFill>
                          <a:effectLst/>
                          <a:latin typeface="Source Sans Pro Black" panose="020B0803030403020204" pitchFamily="34" charset="0"/>
                          <a:ea typeface="Source Sans Pro Black" panose="020B0803030403020204" pitchFamily="34" charset="0"/>
                          <a:cs typeface="Aharoni" panose="02010803020104030203" pitchFamily="2" charset="-79"/>
                        </a:rPr>
                        <a:t>rekhanshrajedeshmukh2022@vitbhopal.ac.in</a:t>
                      </a:r>
                    </a:p>
                  </a:txBody>
                  <a:tcPr marL="5921" marR="5921" marT="72121" marB="35523"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376000328"/>
                  </a:ext>
                </a:extLst>
              </a:tr>
              <a:tr h="398319">
                <a:tc>
                  <a:txBody>
                    <a:bodyPr/>
                    <a:lstStyle/>
                    <a:p>
                      <a:pPr algn="l" fontAlgn="b"/>
                      <a:r>
                        <a:rPr lang="en-IN" sz="2000" b="0" i="0" u="none" strike="noStrike" cap="none" spc="0">
                          <a:solidFill>
                            <a:schemeClr val="tx1"/>
                          </a:solidFill>
                          <a:effectLst/>
                          <a:latin typeface="Source Sans Pro Black" panose="020B0803030403020204" pitchFamily="34" charset="0"/>
                          <a:ea typeface="Source Sans Pro Black" panose="020B0803030403020204" pitchFamily="34" charset="0"/>
                          <a:cs typeface="Aharoni" panose="02010803020104030203" pitchFamily="2" charset="-79"/>
                        </a:rPr>
                        <a:t>22BCY10099</a:t>
                      </a:r>
                    </a:p>
                  </a:txBody>
                  <a:tcPr marL="5921" marR="5921" marT="72121" marB="35523"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IN" sz="1400" b="0" i="0" u="none" strike="noStrike" cap="none" spc="0">
                          <a:solidFill>
                            <a:schemeClr val="tx1"/>
                          </a:solidFill>
                          <a:effectLst/>
                          <a:latin typeface="Source Sans Pro Black" panose="020B0803030403020204" pitchFamily="34" charset="0"/>
                          <a:ea typeface="Source Sans Pro Black" panose="020B0803030403020204" pitchFamily="34" charset="0"/>
                          <a:cs typeface="Aharoni" panose="02010803020104030203" pitchFamily="2" charset="-79"/>
                        </a:rPr>
                        <a:t>GAURI PANDEY</a:t>
                      </a:r>
                    </a:p>
                  </a:txBody>
                  <a:tcPr marL="5921" marR="5921" marT="72121" marB="35523"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IN" sz="1400" b="0" i="0" u="none" strike="noStrike" cap="none" spc="0">
                          <a:solidFill>
                            <a:schemeClr val="tx1"/>
                          </a:solidFill>
                          <a:effectLst/>
                          <a:latin typeface="Source Sans Pro Black" panose="020B0803030403020204" pitchFamily="34" charset="0"/>
                          <a:ea typeface="Source Sans Pro Black" panose="020B0803030403020204" pitchFamily="34" charset="0"/>
                          <a:cs typeface="Aharoni" panose="02010803020104030203" pitchFamily="2" charset="-79"/>
                        </a:rPr>
                        <a:t>gauripandey2022@vitbhopal.ac.in</a:t>
                      </a:r>
                    </a:p>
                  </a:txBody>
                  <a:tcPr marL="5921" marR="5921" marT="72121" marB="35523"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743407440"/>
                  </a:ext>
                </a:extLst>
              </a:tr>
              <a:tr h="398319">
                <a:tc>
                  <a:txBody>
                    <a:bodyPr/>
                    <a:lstStyle/>
                    <a:p>
                      <a:pPr algn="l" fontAlgn="b"/>
                      <a:r>
                        <a:rPr lang="en-IN" sz="2000" b="0" i="0" u="none" strike="noStrike" cap="none" spc="0">
                          <a:solidFill>
                            <a:schemeClr val="tx1"/>
                          </a:solidFill>
                          <a:effectLst/>
                          <a:latin typeface="Source Sans Pro Black" panose="020B0803030403020204" pitchFamily="34" charset="0"/>
                          <a:ea typeface="Source Sans Pro Black" panose="020B0803030403020204" pitchFamily="34" charset="0"/>
                          <a:cs typeface="Aharoni" panose="02010803020104030203" pitchFamily="2" charset="-79"/>
                        </a:rPr>
                        <a:t>22BCY10145</a:t>
                      </a:r>
                    </a:p>
                  </a:txBody>
                  <a:tcPr marL="5921" marR="5921" marT="72121" marB="35523"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IN" sz="1400" b="0" i="0" u="none" strike="noStrike" cap="none" spc="0">
                          <a:solidFill>
                            <a:schemeClr val="tx1"/>
                          </a:solidFill>
                          <a:effectLst/>
                          <a:latin typeface="Source Sans Pro Black" panose="020B0803030403020204" pitchFamily="34" charset="0"/>
                          <a:ea typeface="Source Sans Pro Black" panose="020B0803030403020204" pitchFamily="34" charset="0"/>
                          <a:cs typeface="Aharoni" panose="02010803020104030203" pitchFamily="2" charset="-79"/>
                        </a:rPr>
                        <a:t>PARTH SINHA</a:t>
                      </a:r>
                    </a:p>
                  </a:txBody>
                  <a:tcPr marL="5921" marR="5921" marT="72121" marB="35523"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IN" sz="1400" b="0" i="0" u="none" strike="noStrike" cap="none" spc="0">
                          <a:solidFill>
                            <a:schemeClr val="tx1"/>
                          </a:solidFill>
                          <a:effectLst/>
                          <a:latin typeface="Source Sans Pro Black" panose="020B0803030403020204" pitchFamily="34" charset="0"/>
                          <a:ea typeface="Source Sans Pro Black" panose="020B0803030403020204" pitchFamily="34" charset="0"/>
                          <a:cs typeface="Aharoni" panose="02010803020104030203" pitchFamily="2" charset="-79"/>
                        </a:rPr>
                        <a:t>parthsinha2022@vitbhopal.ac.in</a:t>
                      </a:r>
                    </a:p>
                  </a:txBody>
                  <a:tcPr marL="5921" marR="5921" marT="72121" marB="35523"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749056695"/>
                  </a:ext>
                </a:extLst>
              </a:tr>
              <a:tr h="398319">
                <a:tc>
                  <a:txBody>
                    <a:bodyPr/>
                    <a:lstStyle/>
                    <a:p>
                      <a:pPr algn="l" fontAlgn="b"/>
                      <a:r>
                        <a:rPr lang="en-IN" sz="2000" b="0" i="0" u="none" strike="noStrike" cap="none" spc="0" dirty="0">
                          <a:solidFill>
                            <a:schemeClr val="tx1"/>
                          </a:solidFill>
                          <a:effectLst/>
                          <a:latin typeface="Source Sans Pro Black" panose="020B0803030403020204" pitchFamily="34" charset="0"/>
                          <a:ea typeface="Source Sans Pro Black" panose="020B0803030403020204" pitchFamily="34" charset="0"/>
                          <a:cs typeface="Aharoni" panose="02010803020104030203" pitchFamily="2" charset="-79"/>
                        </a:rPr>
                        <a:t>22BCY10152</a:t>
                      </a:r>
                    </a:p>
                  </a:txBody>
                  <a:tcPr marL="5921" marR="5921" marT="72121" marB="35523"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IN" sz="1400" b="0" i="0" u="none" strike="noStrike" cap="none" spc="0">
                          <a:solidFill>
                            <a:schemeClr val="tx1"/>
                          </a:solidFill>
                          <a:effectLst/>
                          <a:latin typeface="Source Sans Pro Black" panose="020B0803030403020204" pitchFamily="34" charset="0"/>
                          <a:ea typeface="Source Sans Pro Black" panose="020B0803030403020204" pitchFamily="34" charset="0"/>
                          <a:cs typeface="Aharoni" panose="02010803020104030203" pitchFamily="2" charset="-79"/>
                        </a:rPr>
                        <a:t>AKSHAT VANJANI</a:t>
                      </a:r>
                    </a:p>
                  </a:txBody>
                  <a:tcPr marL="5921" marR="5921" marT="72121" marB="35523"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IN" sz="1400" b="0" i="0" u="none" strike="noStrike" cap="none" spc="0" dirty="0">
                          <a:solidFill>
                            <a:schemeClr val="tx1"/>
                          </a:solidFill>
                          <a:effectLst/>
                          <a:latin typeface="Source Sans Pro Black" panose="020B0803030403020204" pitchFamily="34" charset="0"/>
                          <a:ea typeface="Source Sans Pro Black" panose="020B0803030403020204" pitchFamily="34" charset="0"/>
                          <a:cs typeface="Aharoni" panose="02010803020104030203" pitchFamily="2" charset="-79"/>
                        </a:rPr>
                        <a:t>akshatvanjani2022@vitbhopal.ac.in</a:t>
                      </a:r>
                    </a:p>
                  </a:txBody>
                  <a:tcPr marL="5921" marR="5921" marT="72121" marB="35523"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453186342"/>
                  </a:ext>
                </a:extLst>
              </a:tr>
            </a:tbl>
          </a:graphicData>
        </a:graphic>
      </p:graphicFrame>
      <p:pic>
        <p:nvPicPr>
          <p:cNvPr id="1026" name="Picture 2" descr="Vellore Institute of Technology - Wikipedia">
            <a:extLst>
              <a:ext uri="{FF2B5EF4-FFF2-40B4-BE49-F238E27FC236}">
                <a16:creationId xmlns:a16="http://schemas.microsoft.com/office/drawing/2014/main" id="{6BE3C61F-6904-5552-F41A-04A05AEC39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115" y="3313558"/>
            <a:ext cx="2890310" cy="3060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514334"/>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FBFBE-0680-0D8B-245D-87149C06A04A}"/>
              </a:ext>
            </a:extLst>
          </p:cNvPr>
          <p:cNvSpPr>
            <a:spLocks noGrp="1"/>
          </p:cNvSpPr>
          <p:nvPr>
            <p:ph type="title"/>
          </p:nvPr>
        </p:nvSpPr>
        <p:spPr/>
        <p:txBody>
          <a:bodyPr/>
          <a:lstStyle/>
          <a:p>
            <a:r>
              <a:rPr lang="en-IN" dirty="0"/>
              <a:t>Contradiction</a:t>
            </a:r>
          </a:p>
        </p:txBody>
      </p:sp>
      <p:sp>
        <p:nvSpPr>
          <p:cNvPr id="3" name="Content Placeholder 2">
            <a:extLst>
              <a:ext uri="{FF2B5EF4-FFF2-40B4-BE49-F238E27FC236}">
                <a16:creationId xmlns:a16="http://schemas.microsoft.com/office/drawing/2014/main" id="{8E2E88F4-217F-A87B-C4DE-ED4B7CFC504D}"/>
              </a:ext>
            </a:extLst>
          </p:cNvPr>
          <p:cNvSpPr>
            <a:spLocks noGrp="1"/>
          </p:cNvSpPr>
          <p:nvPr>
            <p:ph idx="1"/>
          </p:nvPr>
        </p:nvSpPr>
        <p:spPr>
          <a:xfrm>
            <a:off x="4664597" y="0"/>
            <a:ext cx="7349925" cy="6504971"/>
          </a:xfrm>
        </p:spPr>
        <p:txBody>
          <a:bodyPr>
            <a:normAutofit/>
          </a:bodyPr>
          <a:lstStyle/>
          <a:p>
            <a:pPr algn="l"/>
            <a:r>
              <a:rPr lang="en-US" sz="2800" b="1" i="1" u="sng" dirty="0">
                <a:solidFill>
                  <a:srgbClr val="374151"/>
                </a:solidFill>
                <a:effectLst/>
                <a:highlight>
                  <a:srgbClr val="FFFF00"/>
                </a:highlight>
                <a:latin typeface="Sitka Text Semibold" pitchFamily="2" charset="0"/>
              </a:rPr>
              <a:t>Contradiction: </a:t>
            </a:r>
            <a:r>
              <a:rPr lang="en-US" sz="2800" b="0" i="0" dirty="0">
                <a:solidFill>
                  <a:srgbClr val="374151"/>
                </a:solidFill>
                <a:effectLst/>
                <a:latin typeface="Sitka Text Semibold" pitchFamily="2" charset="0"/>
              </a:rPr>
              <a:t>A contradiction is a statement that is always false, regardless of the specific values assigned to the variables and predicates within the statement. It has a truth value of false under all possible interpretations.</a:t>
            </a:r>
          </a:p>
          <a:p>
            <a:pPr algn="l"/>
            <a:r>
              <a:rPr lang="en-US" sz="2800" b="1" i="0" dirty="0">
                <a:solidFill>
                  <a:srgbClr val="374151"/>
                </a:solidFill>
                <a:effectLst/>
                <a:latin typeface="Sitka Text Semibold" pitchFamily="2" charset="0"/>
              </a:rPr>
              <a:t>Example:</a:t>
            </a:r>
            <a:r>
              <a:rPr lang="en-US" sz="2800" b="0" i="0" dirty="0">
                <a:solidFill>
                  <a:srgbClr val="374151"/>
                </a:solidFill>
                <a:effectLst/>
                <a:latin typeface="Sitka Text Semibold" pitchFamily="2" charset="0"/>
              </a:rPr>
              <a:t> The statement "∃x (P(x) ∧ ¬P(x))" asserts that there exists an x for which both P(x) and ¬P(x) are true simultaneously. This is contradictory because it's impossible for something to be both true and false at the same time, making the statement always false.</a:t>
            </a:r>
          </a:p>
          <a:p>
            <a:endParaRPr lang="en-IN" sz="2800" dirty="0">
              <a:latin typeface="Sitka Text Semibold" pitchFamily="2" charset="0"/>
            </a:endParaRPr>
          </a:p>
        </p:txBody>
      </p:sp>
    </p:spTree>
    <p:extLst>
      <p:ext uri="{BB962C8B-B14F-4D97-AF65-F5344CB8AC3E}">
        <p14:creationId xmlns:p14="http://schemas.microsoft.com/office/powerpoint/2010/main" val="4265288"/>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05397A-7CE1-4470-8B47-58E9232CFFB8}"/>
              </a:ext>
            </a:extLst>
          </p:cNvPr>
          <p:cNvSpPr>
            <a:spLocks noGrp="1"/>
          </p:cNvSpPr>
          <p:nvPr>
            <p:ph type="title"/>
          </p:nvPr>
        </p:nvSpPr>
        <p:spPr>
          <a:xfrm>
            <a:off x="1097280" y="286603"/>
            <a:ext cx="10058400" cy="1450757"/>
          </a:xfrm>
        </p:spPr>
        <p:txBody>
          <a:bodyPr anchor="b">
            <a:normAutofit/>
          </a:bodyPr>
          <a:lstStyle/>
          <a:p>
            <a:r>
              <a:rPr lang="en-IN" dirty="0"/>
              <a:t>Truth table for "∃x (P(x) ∧ ¬P(x))"</a:t>
            </a:r>
          </a:p>
        </p:txBody>
      </p:sp>
      <p:sp>
        <p:nvSpPr>
          <p:cNvPr id="4" name="Text Placeholder 3">
            <a:extLst>
              <a:ext uri="{FF2B5EF4-FFF2-40B4-BE49-F238E27FC236}">
                <a16:creationId xmlns:a16="http://schemas.microsoft.com/office/drawing/2014/main" id="{BAD7EDD9-C53D-0DFE-F58C-6D1B484F3253}"/>
              </a:ext>
            </a:extLst>
          </p:cNvPr>
          <p:cNvSpPr>
            <a:spLocks noGrp="1"/>
          </p:cNvSpPr>
          <p:nvPr>
            <p:ph sz="half" idx="1"/>
          </p:nvPr>
        </p:nvSpPr>
        <p:spPr>
          <a:xfrm>
            <a:off x="1097280" y="2120900"/>
            <a:ext cx="4639736" cy="3748193"/>
          </a:xfrm>
        </p:spPr>
        <p:txBody>
          <a:bodyPr>
            <a:normAutofit/>
          </a:bodyPr>
          <a:lstStyle/>
          <a:p>
            <a:r>
              <a:rPr lang="en-IN" dirty="0"/>
              <a:t>As in the last column all values comes out to be FALSE , so it is Contradiction</a:t>
            </a:r>
          </a:p>
        </p:txBody>
      </p:sp>
      <p:pic>
        <p:nvPicPr>
          <p:cNvPr id="8" name="Picture 7" descr="A screenshot of a computer&#10;&#10;Description automatically generated">
            <a:extLst>
              <a:ext uri="{FF2B5EF4-FFF2-40B4-BE49-F238E27FC236}">
                <a16:creationId xmlns:a16="http://schemas.microsoft.com/office/drawing/2014/main" id="{7F6508B5-7975-FCDE-21C1-F8049E57469C}"/>
              </a:ext>
            </a:extLst>
          </p:cNvPr>
          <p:cNvPicPr>
            <a:picLocks noChangeAspect="1"/>
          </p:cNvPicPr>
          <p:nvPr/>
        </p:nvPicPr>
        <p:blipFill>
          <a:blip r:embed="rId2"/>
          <a:stretch>
            <a:fillRect/>
          </a:stretch>
        </p:blipFill>
        <p:spPr>
          <a:xfrm>
            <a:off x="2350951" y="3548422"/>
            <a:ext cx="8804729" cy="1694910"/>
          </a:xfrm>
          <a:prstGeom prst="rect">
            <a:avLst/>
          </a:prstGeom>
          <a:noFill/>
        </p:spPr>
      </p:pic>
    </p:spTree>
    <p:extLst>
      <p:ext uri="{BB962C8B-B14F-4D97-AF65-F5344CB8AC3E}">
        <p14:creationId xmlns:p14="http://schemas.microsoft.com/office/powerpoint/2010/main" val="2282859901"/>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91945-B483-85BA-6B9F-78E13E694188}"/>
              </a:ext>
            </a:extLst>
          </p:cNvPr>
          <p:cNvSpPr>
            <a:spLocks noGrp="1"/>
          </p:cNvSpPr>
          <p:nvPr>
            <p:ph type="title"/>
          </p:nvPr>
        </p:nvSpPr>
        <p:spPr>
          <a:xfrm>
            <a:off x="411972" y="1249370"/>
            <a:ext cx="3517567" cy="2093975"/>
          </a:xfrm>
        </p:spPr>
        <p:txBody>
          <a:bodyPr>
            <a:normAutofit/>
          </a:bodyPr>
          <a:lstStyle/>
          <a:p>
            <a:r>
              <a:rPr lang="en-IN" sz="4400" dirty="0"/>
              <a:t>Contingency</a:t>
            </a:r>
          </a:p>
        </p:txBody>
      </p:sp>
      <p:sp>
        <p:nvSpPr>
          <p:cNvPr id="3" name="Content Placeholder 2">
            <a:extLst>
              <a:ext uri="{FF2B5EF4-FFF2-40B4-BE49-F238E27FC236}">
                <a16:creationId xmlns:a16="http://schemas.microsoft.com/office/drawing/2014/main" id="{D558B7CE-ED7E-A04D-54B8-6A56292F7BF1}"/>
              </a:ext>
            </a:extLst>
          </p:cNvPr>
          <p:cNvSpPr>
            <a:spLocks noGrp="1"/>
          </p:cNvSpPr>
          <p:nvPr>
            <p:ph idx="1"/>
          </p:nvPr>
        </p:nvSpPr>
        <p:spPr>
          <a:xfrm>
            <a:off x="4710896" y="0"/>
            <a:ext cx="7481104" cy="6857999"/>
          </a:xfrm>
        </p:spPr>
        <p:txBody>
          <a:bodyPr>
            <a:normAutofit/>
          </a:bodyPr>
          <a:lstStyle/>
          <a:p>
            <a:pPr algn="l"/>
            <a:r>
              <a:rPr lang="en-US" sz="2400" b="1" i="0" dirty="0">
                <a:solidFill>
                  <a:srgbClr val="374151"/>
                </a:solidFill>
                <a:effectLst/>
                <a:latin typeface="Sitka Text Semibold" pitchFamily="2" charset="0"/>
              </a:rPr>
              <a:t>Contingency:</a:t>
            </a:r>
            <a:r>
              <a:rPr lang="en-US" sz="2400" b="0" i="0" dirty="0">
                <a:solidFill>
                  <a:srgbClr val="374151"/>
                </a:solidFill>
                <a:effectLst/>
                <a:latin typeface="Sitka Text Semibold" pitchFamily="2" charset="0"/>
              </a:rPr>
              <a:t> A contingency is a statement that can be either true or false, depending on the specific values assigned to the variables and predicates within the statement. It is neither a tautology nor a contradiction.</a:t>
            </a:r>
          </a:p>
          <a:p>
            <a:pPr algn="l"/>
            <a:r>
              <a:rPr lang="en-US" sz="2400" b="1" i="0" dirty="0">
                <a:solidFill>
                  <a:srgbClr val="374151"/>
                </a:solidFill>
                <a:effectLst/>
                <a:latin typeface="Sitka Text Semibold" pitchFamily="2" charset="0"/>
              </a:rPr>
              <a:t>Example:</a:t>
            </a:r>
            <a:r>
              <a:rPr lang="en-US" sz="2400" b="0" i="0" dirty="0">
                <a:solidFill>
                  <a:srgbClr val="374151"/>
                </a:solidFill>
                <a:effectLst/>
                <a:latin typeface="Sitka Text Semibold" pitchFamily="2" charset="0"/>
              </a:rPr>
              <a:t> Consider the statement "∃x (P(x) ∨ Q(x))." This statement asserts that there exists an x for which either P(x) or Q(x) is true. Depending on the specific predicates P(x) and Q(x) and the values assigned to x, this statement can be true or false. It is contingent because it is not always true or always false.</a:t>
            </a:r>
          </a:p>
          <a:p>
            <a:endParaRPr lang="en-IN" sz="2400" dirty="0">
              <a:latin typeface="Sitka Text Semibold" pitchFamily="2" charset="0"/>
            </a:endParaRPr>
          </a:p>
        </p:txBody>
      </p:sp>
    </p:spTree>
    <p:extLst>
      <p:ext uri="{BB962C8B-B14F-4D97-AF65-F5344CB8AC3E}">
        <p14:creationId xmlns:p14="http://schemas.microsoft.com/office/powerpoint/2010/main" val="4016670641"/>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D1792C-F9FF-9834-D147-592D37740560}"/>
              </a:ext>
            </a:extLst>
          </p:cNvPr>
          <p:cNvSpPr>
            <a:spLocks noGrp="1"/>
          </p:cNvSpPr>
          <p:nvPr>
            <p:ph type="title"/>
          </p:nvPr>
        </p:nvSpPr>
        <p:spPr>
          <a:xfrm>
            <a:off x="1097280" y="286603"/>
            <a:ext cx="10058400" cy="1450757"/>
          </a:xfrm>
        </p:spPr>
        <p:txBody>
          <a:bodyPr anchor="b">
            <a:normAutofit/>
          </a:bodyPr>
          <a:lstStyle/>
          <a:p>
            <a:r>
              <a:rPr lang="en-IN" dirty="0"/>
              <a:t>Truth table for  ∃x (P(x) ∨ Q(x))</a:t>
            </a:r>
          </a:p>
        </p:txBody>
      </p:sp>
      <p:sp>
        <p:nvSpPr>
          <p:cNvPr id="4" name="Text Placeholder 3">
            <a:extLst>
              <a:ext uri="{FF2B5EF4-FFF2-40B4-BE49-F238E27FC236}">
                <a16:creationId xmlns:a16="http://schemas.microsoft.com/office/drawing/2014/main" id="{9BB9ABF7-74E3-2FF6-6B94-F65203C9956D}"/>
              </a:ext>
            </a:extLst>
          </p:cNvPr>
          <p:cNvSpPr>
            <a:spLocks noGrp="1"/>
          </p:cNvSpPr>
          <p:nvPr>
            <p:ph sz="half" idx="1"/>
          </p:nvPr>
        </p:nvSpPr>
        <p:spPr>
          <a:xfrm>
            <a:off x="1097280" y="2120900"/>
            <a:ext cx="4639736" cy="3748193"/>
          </a:xfrm>
        </p:spPr>
        <p:txBody>
          <a:bodyPr>
            <a:normAutofit/>
          </a:bodyPr>
          <a:lstStyle/>
          <a:p>
            <a:r>
              <a:rPr lang="en-IN" dirty="0"/>
              <a:t>As the value comes out to be mixed values of TRUE and FALSE , so it is contingency </a:t>
            </a:r>
          </a:p>
        </p:txBody>
      </p:sp>
      <p:pic>
        <p:nvPicPr>
          <p:cNvPr id="6" name="Picture 5">
            <a:extLst>
              <a:ext uri="{FF2B5EF4-FFF2-40B4-BE49-F238E27FC236}">
                <a16:creationId xmlns:a16="http://schemas.microsoft.com/office/drawing/2014/main" id="{705DA651-E297-BFC6-28A0-CD0C3CFED52E}"/>
              </a:ext>
            </a:extLst>
          </p:cNvPr>
          <p:cNvPicPr>
            <a:picLocks noChangeAspect="1"/>
          </p:cNvPicPr>
          <p:nvPr/>
        </p:nvPicPr>
        <p:blipFill>
          <a:blip r:embed="rId2"/>
          <a:stretch>
            <a:fillRect/>
          </a:stretch>
        </p:blipFill>
        <p:spPr>
          <a:xfrm>
            <a:off x="3952788" y="3374432"/>
            <a:ext cx="7202892" cy="1926773"/>
          </a:xfrm>
          <a:prstGeom prst="rect">
            <a:avLst/>
          </a:prstGeom>
          <a:noFill/>
        </p:spPr>
      </p:pic>
    </p:spTree>
    <p:extLst>
      <p:ext uri="{BB962C8B-B14F-4D97-AF65-F5344CB8AC3E}">
        <p14:creationId xmlns:p14="http://schemas.microsoft.com/office/powerpoint/2010/main" val="2008769746"/>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1BE96-162F-282A-38F2-7952A9D98AB3}"/>
              </a:ext>
            </a:extLst>
          </p:cNvPr>
          <p:cNvSpPr>
            <a:spLocks noGrp="1"/>
          </p:cNvSpPr>
          <p:nvPr>
            <p:ph type="title"/>
          </p:nvPr>
        </p:nvSpPr>
        <p:spPr>
          <a:xfrm>
            <a:off x="550868" y="1366202"/>
            <a:ext cx="3517567" cy="2093975"/>
          </a:xfrm>
        </p:spPr>
        <p:txBody>
          <a:bodyPr>
            <a:normAutofit/>
          </a:bodyPr>
          <a:lstStyle/>
          <a:p>
            <a:r>
              <a:rPr lang="en-IN" sz="4400" dirty="0"/>
              <a:t>Logical Equivalence</a:t>
            </a:r>
          </a:p>
        </p:txBody>
      </p:sp>
      <p:sp>
        <p:nvSpPr>
          <p:cNvPr id="3" name="Content Placeholder 2">
            <a:extLst>
              <a:ext uri="{FF2B5EF4-FFF2-40B4-BE49-F238E27FC236}">
                <a16:creationId xmlns:a16="http://schemas.microsoft.com/office/drawing/2014/main" id="{1C19537B-5A72-5B01-48DF-1BF460192893}"/>
              </a:ext>
            </a:extLst>
          </p:cNvPr>
          <p:cNvSpPr>
            <a:spLocks noGrp="1"/>
          </p:cNvSpPr>
          <p:nvPr>
            <p:ph idx="1"/>
          </p:nvPr>
        </p:nvSpPr>
        <p:spPr>
          <a:xfrm>
            <a:off x="4641448" y="-92598"/>
            <a:ext cx="7550551" cy="6950598"/>
          </a:xfrm>
        </p:spPr>
        <p:txBody>
          <a:bodyPr>
            <a:normAutofit/>
          </a:bodyPr>
          <a:lstStyle/>
          <a:p>
            <a:pPr algn="l"/>
            <a:r>
              <a:rPr lang="en-US" sz="2800" b="0" i="0" dirty="0">
                <a:solidFill>
                  <a:srgbClr val="374151"/>
                </a:solidFill>
                <a:effectLst/>
                <a:latin typeface="Sitka Text Semibold" pitchFamily="2" charset="0"/>
              </a:rPr>
              <a:t>Logical equivalence in predicate calculus refers to the relationship between two statements, where both statements always have the same truth value under all possible interpretations. In other words, if two statements are logically equivalent, they are either both true or both false in every possible scenario. In predicate calculus, you can establish logical equivalence between two statements by demonstrating that they have the same truth conditions.</a:t>
            </a:r>
          </a:p>
          <a:p>
            <a:endParaRPr lang="en-IN" sz="2800" dirty="0">
              <a:latin typeface="Sitka Text Semibold" pitchFamily="2" charset="0"/>
            </a:endParaRPr>
          </a:p>
        </p:txBody>
      </p:sp>
    </p:spTree>
    <p:extLst>
      <p:ext uri="{BB962C8B-B14F-4D97-AF65-F5344CB8AC3E}">
        <p14:creationId xmlns:p14="http://schemas.microsoft.com/office/powerpoint/2010/main" val="855130344"/>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D301BF-C49E-774A-D051-EA24B4805AF7}"/>
              </a:ext>
            </a:extLst>
          </p:cNvPr>
          <p:cNvSpPr>
            <a:spLocks noGrp="1"/>
          </p:cNvSpPr>
          <p:nvPr>
            <p:ph idx="1"/>
          </p:nvPr>
        </p:nvSpPr>
        <p:spPr>
          <a:xfrm>
            <a:off x="4710896" y="127322"/>
            <a:ext cx="7481104" cy="6504971"/>
          </a:xfrm>
        </p:spPr>
        <p:txBody>
          <a:bodyPr>
            <a:normAutofit lnSpcReduction="10000"/>
          </a:bodyPr>
          <a:lstStyle/>
          <a:p>
            <a:pPr algn="l"/>
            <a:r>
              <a:rPr lang="en-US" sz="2400" b="1" i="0" dirty="0">
                <a:solidFill>
                  <a:srgbClr val="374151"/>
                </a:solidFill>
                <a:effectLst/>
                <a:latin typeface="Sitka Text Semibold" pitchFamily="2" charset="0"/>
              </a:rPr>
              <a:t>Example of Logical Equivalence:</a:t>
            </a:r>
            <a:endParaRPr lang="en-US" sz="2400" b="0" i="0" dirty="0">
              <a:solidFill>
                <a:srgbClr val="374151"/>
              </a:solidFill>
              <a:effectLst/>
              <a:latin typeface="Sitka Text Semibold" pitchFamily="2" charset="0"/>
            </a:endParaRPr>
          </a:p>
          <a:p>
            <a:pPr algn="l"/>
            <a:r>
              <a:rPr lang="en-US" sz="2400" b="0" i="0" dirty="0">
                <a:solidFill>
                  <a:srgbClr val="374151"/>
                </a:solidFill>
                <a:effectLst/>
                <a:latin typeface="Sitka Text Semibold" pitchFamily="2" charset="0"/>
              </a:rPr>
              <a:t>Consider the following two statements:</a:t>
            </a:r>
          </a:p>
          <a:p>
            <a:pPr algn="l">
              <a:buFont typeface="+mj-lt"/>
              <a:buAutoNum type="arabicPeriod"/>
            </a:pPr>
            <a:r>
              <a:rPr lang="en-US" sz="2400" b="0" i="0" dirty="0">
                <a:solidFill>
                  <a:srgbClr val="374151"/>
                </a:solidFill>
                <a:effectLst/>
                <a:latin typeface="Sitka Text Semibold" pitchFamily="2" charset="0"/>
              </a:rPr>
              <a:t>Statement A: ∀x (P(x) ∧ Q(x))</a:t>
            </a:r>
          </a:p>
          <a:p>
            <a:pPr algn="l">
              <a:buFont typeface="+mj-lt"/>
              <a:buAutoNum type="arabicPeriod"/>
            </a:pPr>
            <a:r>
              <a:rPr lang="en-US" sz="2400" b="0" i="0" dirty="0">
                <a:solidFill>
                  <a:srgbClr val="374151"/>
                </a:solidFill>
                <a:effectLst/>
                <a:latin typeface="Sitka Text Semibold" pitchFamily="2" charset="0"/>
              </a:rPr>
              <a:t>Statement B: ∀x P(x) ∧ ∀x Q(x)</a:t>
            </a:r>
          </a:p>
          <a:p>
            <a:pPr algn="l"/>
            <a:r>
              <a:rPr lang="en-US" sz="2400" b="0" i="0" dirty="0">
                <a:solidFill>
                  <a:srgbClr val="374151"/>
                </a:solidFill>
                <a:effectLst/>
                <a:latin typeface="Sitka Text Semibold" pitchFamily="2" charset="0"/>
              </a:rPr>
              <a:t>Statement A asserts that for all values of x, both P(x) and Q(x) are true simultaneously. Statement B, on the other hand, separately asserts that for all values of x, P(x) is true and also that for all values of x, Q(x) is true.</a:t>
            </a:r>
          </a:p>
          <a:p>
            <a:pPr algn="l"/>
            <a:r>
              <a:rPr lang="en-US" sz="2400" b="0" i="0" dirty="0">
                <a:solidFill>
                  <a:srgbClr val="374151"/>
                </a:solidFill>
                <a:effectLst/>
                <a:latin typeface="Sitka Text Semibold" pitchFamily="2" charset="0"/>
              </a:rPr>
              <a:t>These two statements are logically equivalent because they have the same truth conditions. If Statement A is true, it means that for every x, both P(x) and Q(x) are true, which implies that both ∀x P(x) and ∀x Q(x) are true as well (and vice versa).</a:t>
            </a:r>
          </a:p>
          <a:p>
            <a:endParaRPr lang="en-IN" sz="2400" dirty="0">
              <a:latin typeface="Sitka Text Semibold" pitchFamily="2" charset="0"/>
            </a:endParaRPr>
          </a:p>
        </p:txBody>
      </p:sp>
    </p:spTree>
    <p:extLst>
      <p:ext uri="{BB962C8B-B14F-4D97-AF65-F5344CB8AC3E}">
        <p14:creationId xmlns:p14="http://schemas.microsoft.com/office/powerpoint/2010/main" val="2713251118"/>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2B5D0A26-0D7C-6A09-963A-EFF3FFC6547C}"/>
              </a:ext>
            </a:extLst>
          </p:cNvPr>
          <p:cNvSpPr>
            <a:spLocks noGrp="1"/>
          </p:cNvSpPr>
          <p:nvPr>
            <p:ph type="title"/>
          </p:nvPr>
        </p:nvSpPr>
        <p:spPr>
          <a:xfrm>
            <a:off x="1192193" y="842188"/>
            <a:ext cx="11798461" cy="1450757"/>
          </a:xfrm>
        </p:spPr>
        <p:txBody>
          <a:bodyPr anchor="b">
            <a:noAutofit/>
          </a:bodyPr>
          <a:lstStyle/>
          <a:p>
            <a:r>
              <a:rPr lang="en-US" sz="3200" dirty="0"/>
              <a:t>Truth table for</a:t>
            </a:r>
            <a:br>
              <a:rPr lang="en-US" sz="3200" dirty="0"/>
            </a:br>
            <a:r>
              <a:rPr lang="en-US" sz="3200" dirty="0"/>
              <a:t>Statement A: ∀x (P(x) ∧ Q(x))</a:t>
            </a:r>
            <a:br>
              <a:rPr lang="en-US" sz="3200" dirty="0"/>
            </a:br>
            <a:r>
              <a:rPr lang="en-US" sz="3200" dirty="0"/>
              <a:t>Statement B:∀x P(x) ∧ ∀x Q(x)</a:t>
            </a:r>
            <a:br>
              <a:rPr lang="en-US" sz="3200" dirty="0"/>
            </a:br>
            <a:endParaRPr lang="en-US" sz="3200" dirty="0"/>
          </a:p>
        </p:txBody>
      </p:sp>
      <p:pic>
        <p:nvPicPr>
          <p:cNvPr id="13" name="Picture 12">
            <a:extLst>
              <a:ext uri="{FF2B5EF4-FFF2-40B4-BE49-F238E27FC236}">
                <a16:creationId xmlns:a16="http://schemas.microsoft.com/office/drawing/2014/main" id="{3BB4780B-808F-05E5-83A3-D6E2EC227FB5}"/>
              </a:ext>
            </a:extLst>
          </p:cNvPr>
          <p:cNvPicPr>
            <a:picLocks noChangeAspect="1"/>
          </p:cNvPicPr>
          <p:nvPr/>
        </p:nvPicPr>
        <p:blipFill>
          <a:blip r:embed="rId2"/>
          <a:stretch>
            <a:fillRect/>
          </a:stretch>
        </p:blipFill>
        <p:spPr>
          <a:xfrm>
            <a:off x="1097280" y="2542751"/>
            <a:ext cx="10058400" cy="2891790"/>
          </a:xfrm>
          <a:prstGeom prst="rect">
            <a:avLst/>
          </a:prstGeom>
          <a:noFill/>
        </p:spPr>
      </p:pic>
    </p:spTree>
    <p:extLst>
      <p:ext uri="{BB962C8B-B14F-4D97-AF65-F5344CB8AC3E}">
        <p14:creationId xmlns:p14="http://schemas.microsoft.com/office/powerpoint/2010/main" val="373833010"/>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6601DE-F8DE-7DE2-57E2-AC3357CF8884}"/>
              </a:ext>
            </a:extLst>
          </p:cNvPr>
          <p:cNvSpPr>
            <a:spLocks noGrp="1"/>
          </p:cNvSpPr>
          <p:nvPr>
            <p:ph idx="1"/>
          </p:nvPr>
        </p:nvSpPr>
        <p:spPr>
          <a:xfrm>
            <a:off x="4618299" y="104173"/>
            <a:ext cx="7442521" cy="6003384"/>
          </a:xfrm>
        </p:spPr>
        <p:txBody>
          <a:bodyPr>
            <a:normAutofit lnSpcReduction="10000"/>
          </a:bodyPr>
          <a:lstStyle/>
          <a:p>
            <a:pPr algn="l"/>
            <a:r>
              <a:rPr lang="en-US" sz="3200" b="1" i="0" dirty="0">
                <a:solidFill>
                  <a:srgbClr val="374151"/>
                </a:solidFill>
                <a:effectLst/>
                <a:latin typeface="Sitka Subheading Semibold" pitchFamily="2" charset="0"/>
              </a:rPr>
              <a:t>Implication in Predicate Calculus:</a:t>
            </a:r>
            <a:endParaRPr lang="en-US" sz="3200" b="0" i="0" dirty="0">
              <a:solidFill>
                <a:srgbClr val="374151"/>
              </a:solidFill>
              <a:effectLst/>
              <a:latin typeface="Sitka Subheading Semibold" pitchFamily="2" charset="0"/>
            </a:endParaRPr>
          </a:p>
          <a:p>
            <a:pPr algn="l"/>
            <a:r>
              <a:rPr lang="en-US" sz="3200" b="0" i="0" dirty="0">
                <a:solidFill>
                  <a:srgbClr val="374151"/>
                </a:solidFill>
                <a:effectLst/>
                <a:latin typeface="Sitka Subheading Semibold" pitchFamily="2" charset="0"/>
              </a:rPr>
              <a:t>Implication in predicate calculus represents a conditional relationship between two statements. In predicate calculus, the implication operator (→) is used to express that one statement (the antecedent) implies another statement (the consequent). The implication is true unless the antecedent is true, and the consequent is false.</a:t>
            </a:r>
          </a:p>
          <a:p>
            <a:endParaRPr lang="en-IN" sz="3200" dirty="0">
              <a:latin typeface="Sitka Subheading Semibold" pitchFamily="2" charset="0"/>
            </a:endParaRPr>
          </a:p>
        </p:txBody>
      </p:sp>
    </p:spTree>
    <p:extLst>
      <p:ext uri="{BB962C8B-B14F-4D97-AF65-F5344CB8AC3E}">
        <p14:creationId xmlns:p14="http://schemas.microsoft.com/office/powerpoint/2010/main" val="1670687208"/>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F8FC2A-F433-CDD0-A084-9732C2725B0C}"/>
              </a:ext>
            </a:extLst>
          </p:cNvPr>
          <p:cNvSpPr>
            <a:spLocks noGrp="1"/>
          </p:cNvSpPr>
          <p:nvPr>
            <p:ph idx="1"/>
          </p:nvPr>
        </p:nvSpPr>
        <p:spPr>
          <a:xfrm>
            <a:off x="4629873" y="0"/>
            <a:ext cx="7562127" cy="6641960"/>
          </a:xfrm>
        </p:spPr>
        <p:txBody>
          <a:bodyPr>
            <a:normAutofit fontScale="92500" lnSpcReduction="20000"/>
          </a:bodyPr>
          <a:lstStyle/>
          <a:p>
            <a:pPr algn="l"/>
            <a:r>
              <a:rPr lang="en-US" sz="2000" b="1" i="0" dirty="0">
                <a:solidFill>
                  <a:srgbClr val="374151"/>
                </a:solidFill>
                <a:effectLst/>
                <a:latin typeface="Sitka Small Semibold" pitchFamily="2" charset="0"/>
              </a:rPr>
              <a:t>Example of Implication:</a:t>
            </a:r>
            <a:endParaRPr lang="en-US" sz="2000" b="0" i="0" dirty="0">
              <a:solidFill>
                <a:srgbClr val="374151"/>
              </a:solidFill>
              <a:effectLst/>
              <a:latin typeface="Sitka Small Semibold" pitchFamily="2" charset="0"/>
            </a:endParaRPr>
          </a:p>
          <a:p>
            <a:pPr algn="l"/>
            <a:r>
              <a:rPr lang="en-US" sz="2000" b="0" i="0" dirty="0">
                <a:solidFill>
                  <a:srgbClr val="374151"/>
                </a:solidFill>
                <a:effectLst/>
                <a:latin typeface="Sitka Small Semibold" pitchFamily="2" charset="0"/>
              </a:rPr>
              <a:t>Consider the following two statements:</a:t>
            </a:r>
          </a:p>
          <a:p>
            <a:pPr algn="l">
              <a:buFont typeface="+mj-lt"/>
              <a:buAutoNum type="arabicPeriod"/>
            </a:pPr>
            <a:r>
              <a:rPr lang="en-US" sz="2000" b="0" i="0" dirty="0">
                <a:solidFill>
                  <a:srgbClr val="374151"/>
                </a:solidFill>
                <a:effectLst/>
                <a:latin typeface="Sitka Small Semibold" pitchFamily="2" charset="0"/>
              </a:rPr>
              <a:t>Statement C: ∀x (P(x) → Q(x))</a:t>
            </a:r>
          </a:p>
          <a:p>
            <a:pPr algn="l">
              <a:buFont typeface="+mj-lt"/>
              <a:buAutoNum type="arabicPeriod"/>
            </a:pPr>
            <a:r>
              <a:rPr lang="en-US" sz="2000" b="0" i="0" dirty="0">
                <a:solidFill>
                  <a:srgbClr val="374151"/>
                </a:solidFill>
                <a:effectLst/>
                <a:latin typeface="Sitka Small Semibold" pitchFamily="2" charset="0"/>
              </a:rPr>
              <a:t>Statement D: ¬∃x (P(x) ∧ ¬Q(x))</a:t>
            </a:r>
          </a:p>
          <a:p>
            <a:pPr algn="l"/>
            <a:r>
              <a:rPr lang="en-US" sz="2000" b="0" i="0" dirty="0">
                <a:solidFill>
                  <a:srgbClr val="374151"/>
                </a:solidFill>
                <a:effectLst/>
                <a:latin typeface="Sitka Small Semibold" pitchFamily="2" charset="0"/>
              </a:rPr>
              <a:t>Statement C asserts that for all values of x, if P(x) is true, then Q(x) is true. This means that whenever P(x) is true, it implies that Q(x) is also true.</a:t>
            </a:r>
          </a:p>
          <a:p>
            <a:pPr algn="l"/>
            <a:r>
              <a:rPr lang="en-US" sz="2000" b="0" i="0" dirty="0">
                <a:solidFill>
                  <a:srgbClr val="374151"/>
                </a:solidFill>
                <a:effectLst/>
                <a:latin typeface="Sitka Small Semibold" pitchFamily="2" charset="0"/>
              </a:rPr>
              <a:t>Statement D, on the other hand, asserts the negation of the existence of any x for which P(x) is true and ¬Q(x) is true. In other words, it states that there is no x for which P(x) is true while Q(x) is false.</a:t>
            </a:r>
          </a:p>
          <a:p>
            <a:pPr algn="l"/>
            <a:r>
              <a:rPr lang="en-US" sz="2000" b="0" i="0" dirty="0">
                <a:solidFill>
                  <a:srgbClr val="374151"/>
                </a:solidFill>
                <a:effectLst/>
                <a:latin typeface="Sitka Small Semibold" pitchFamily="2" charset="0"/>
              </a:rPr>
              <a:t>These two statements are not logically equivalent, but Statement D implies Statement C. If Statement D is true (i.e., there is no x for which P(x) is true while Q(x) is false), it implies that Statement C must also be true, as there are no counterexamples to the implication "P(x) → Q(x)." However, the reverse is not necessarily true; Statement C being true does not necessarily imply Statement D.</a:t>
            </a:r>
          </a:p>
          <a:p>
            <a:endParaRPr lang="en-IN" sz="2000" dirty="0">
              <a:latin typeface="Sitka Small Semibold" pitchFamily="2" charset="0"/>
            </a:endParaRPr>
          </a:p>
        </p:txBody>
      </p:sp>
    </p:spTree>
    <p:extLst>
      <p:ext uri="{BB962C8B-B14F-4D97-AF65-F5344CB8AC3E}">
        <p14:creationId xmlns:p14="http://schemas.microsoft.com/office/powerpoint/2010/main" val="1475300612"/>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E201CE-130D-2E2E-D2AA-EFEDDC05B26F}"/>
              </a:ext>
            </a:extLst>
          </p:cNvPr>
          <p:cNvSpPr>
            <a:spLocks noGrp="1"/>
          </p:cNvSpPr>
          <p:nvPr>
            <p:ph type="title"/>
          </p:nvPr>
        </p:nvSpPr>
        <p:spPr>
          <a:xfrm>
            <a:off x="1097280" y="286603"/>
            <a:ext cx="10058400" cy="1450757"/>
          </a:xfrm>
        </p:spPr>
        <p:txBody>
          <a:bodyPr anchor="b">
            <a:normAutofit/>
          </a:bodyPr>
          <a:lstStyle/>
          <a:p>
            <a:r>
              <a:rPr lang="en-IN" sz="3300" dirty="0"/>
              <a:t>Truth table for </a:t>
            </a:r>
            <a:br>
              <a:rPr lang="en-IN" sz="3300" dirty="0"/>
            </a:br>
            <a:r>
              <a:rPr lang="en-IN" sz="3300" dirty="0"/>
              <a:t>Statement C: ∀x (P(x) → Q(x))</a:t>
            </a:r>
            <a:br>
              <a:rPr lang="en-IN" sz="3300" dirty="0"/>
            </a:br>
            <a:r>
              <a:rPr lang="en-IN" sz="3300" dirty="0"/>
              <a:t>Statement D: ¬∃x (P(x) ∧ ¬Q(x))</a:t>
            </a:r>
          </a:p>
        </p:txBody>
      </p:sp>
      <p:pic>
        <p:nvPicPr>
          <p:cNvPr id="6" name="Picture Placeholder 5">
            <a:extLst>
              <a:ext uri="{FF2B5EF4-FFF2-40B4-BE49-F238E27FC236}">
                <a16:creationId xmlns:a16="http://schemas.microsoft.com/office/drawing/2014/main" id="{0C6CF134-31A0-EE31-B6DA-A20802570630}"/>
              </a:ext>
            </a:extLst>
          </p:cNvPr>
          <p:cNvPicPr>
            <a:picLocks noGrp="1" noChangeAspect="1"/>
          </p:cNvPicPr>
          <p:nvPr>
            <p:ph idx="1"/>
          </p:nvPr>
        </p:nvPicPr>
        <p:blipFill>
          <a:blip r:embed="rId2"/>
          <a:stretch/>
        </p:blipFill>
        <p:spPr>
          <a:xfrm>
            <a:off x="1097280" y="2668482"/>
            <a:ext cx="10058400" cy="2640329"/>
          </a:xfrm>
          <a:noFill/>
        </p:spPr>
      </p:pic>
    </p:spTree>
    <p:extLst>
      <p:ext uri="{BB962C8B-B14F-4D97-AF65-F5344CB8AC3E}">
        <p14:creationId xmlns:p14="http://schemas.microsoft.com/office/powerpoint/2010/main" val="347451125"/>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5033E-28CC-4BBB-1F22-BEE3BF7721E1}"/>
              </a:ext>
            </a:extLst>
          </p:cNvPr>
          <p:cNvSpPr>
            <a:spLocks noGrp="1"/>
          </p:cNvSpPr>
          <p:nvPr>
            <p:ph type="title"/>
          </p:nvPr>
        </p:nvSpPr>
        <p:spPr>
          <a:xfrm>
            <a:off x="377249" y="0"/>
            <a:ext cx="4021131" cy="2708476"/>
          </a:xfrm>
        </p:spPr>
        <p:txBody>
          <a:bodyPr>
            <a:normAutofit/>
          </a:bodyPr>
          <a:lstStyle/>
          <a:p>
            <a:r>
              <a:rPr lang="en-IN" sz="4000" dirty="0"/>
              <a:t>Introduction to Predicate calculus</a:t>
            </a:r>
          </a:p>
        </p:txBody>
      </p:sp>
      <p:pic>
        <p:nvPicPr>
          <p:cNvPr id="6" name="Content Placeholder 5" descr="A grey and white text on a gray background&#10;&#10;Description automatically generated">
            <a:extLst>
              <a:ext uri="{FF2B5EF4-FFF2-40B4-BE49-F238E27FC236}">
                <a16:creationId xmlns:a16="http://schemas.microsoft.com/office/drawing/2014/main" id="{05D4C79D-8FDE-831B-CBF4-2C4F190D04D3}"/>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233104" y="2880358"/>
            <a:ext cx="4327978" cy="3301158"/>
          </a:xfrm>
        </p:spPr>
      </p:pic>
      <p:sp>
        <p:nvSpPr>
          <p:cNvPr id="11" name="TextBox 10">
            <a:extLst>
              <a:ext uri="{FF2B5EF4-FFF2-40B4-BE49-F238E27FC236}">
                <a16:creationId xmlns:a16="http://schemas.microsoft.com/office/drawing/2014/main" id="{6EF9A107-8E36-A24D-EF67-DD35FB920AF0}"/>
              </a:ext>
            </a:extLst>
          </p:cNvPr>
          <p:cNvSpPr txBox="1"/>
          <p:nvPr/>
        </p:nvSpPr>
        <p:spPr>
          <a:xfrm>
            <a:off x="4736938" y="171536"/>
            <a:ext cx="7455061" cy="5693866"/>
          </a:xfrm>
          <a:prstGeom prst="rect">
            <a:avLst/>
          </a:prstGeom>
          <a:noFill/>
        </p:spPr>
        <p:txBody>
          <a:bodyPr wrap="square">
            <a:spAutoFit/>
          </a:bodyPr>
          <a:lstStyle/>
          <a:p>
            <a:pPr algn="l"/>
            <a:r>
              <a:rPr lang="en-US" sz="2800" b="0" i="1" dirty="0">
                <a:solidFill>
                  <a:schemeClr val="accent6">
                    <a:lumMod val="50000"/>
                  </a:schemeClr>
                </a:solidFill>
                <a:effectLst/>
                <a:latin typeface="Source Sans Pro Black" panose="020F0502020204030204" pitchFamily="34" charset="0"/>
              </a:rPr>
              <a:t>Predicate calculus, also known as first-order logic or first-order predicate logic, is an extension of propositional logic that introduces variables, quantifiers, and predicates to represent and reason about more complex statements and relationships.</a:t>
            </a:r>
          </a:p>
          <a:p>
            <a:pPr algn="l"/>
            <a:r>
              <a:rPr lang="en-US" sz="2800" b="0" i="1" dirty="0">
                <a:solidFill>
                  <a:schemeClr val="accent6">
                    <a:lumMod val="50000"/>
                  </a:schemeClr>
                </a:solidFill>
                <a:effectLst/>
                <a:latin typeface="Source Sans Pro Black" panose="020F0502020204030204" pitchFamily="34" charset="0"/>
              </a:rPr>
              <a:t>In propositional logic, statements are represented using simple propositions or variables and are connected using logical connectives </a:t>
            </a:r>
          </a:p>
          <a:p>
            <a:pPr algn="l"/>
            <a:r>
              <a:rPr lang="en-US" sz="2800" b="0" i="1" dirty="0">
                <a:solidFill>
                  <a:schemeClr val="accent6">
                    <a:lumMod val="50000"/>
                  </a:schemeClr>
                </a:solidFill>
                <a:effectLst/>
                <a:latin typeface="Source Sans Pro Black" panose="020F0502020204030204" pitchFamily="34" charset="0"/>
              </a:rPr>
              <a:t>(AND, OR , NOT). However, propositional logic cannot express relationships or properties involving objects or individuals in a structured way.</a:t>
            </a:r>
          </a:p>
        </p:txBody>
      </p:sp>
    </p:spTree>
    <p:extLst>
      <p:ext uri="{BB962C8B-B14F-4D97-AF65-F5344CB8AC3E}">
        <p14:creationId xmlns:p14="http://schemas.microsoft.com/office/powerpoint/2010/main" val="1087617161"/>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FB0F6A4E-36E9-BA58-2E45-1509D00E4141}"/>
              </a:ext>
            </a:extLst>
          </p:cNvPr>
          <p:cNvSpPr>
            <a:spLocks noGrp="1"/>
          </p:cNvSpPr>
          <p:nvPr>
            <p:ph type="title"/>
          </p:nvPr>
        </p:nvSpPr>
        <p:spPr>
          <a:xfrm>
            <a:off x="1097280" y="286603"/>
            <a:ext cx="10058400" cy="1450757"/>
          </a:xfrm>
        </p:spPr>
        <p:txBody>
          <a:bodyPr anchor="b">
            <a:normAutofit/>
          </a:bodyPr>
          <a:lstStyle/>
          <a:p>
            <a:r>
              <a:rPr lang="en-US" dirty="0"/>
              <a:t>Laws of Propositional Operation</a:t>
            </a:r>
          </a:p>
        </p:txBody>
      </p:sp>
      <p:pic>
        <p:nvPicPr>
          <p:cNvPr id="5" name="Content Placeholder 4" descr="A table of equations&#10;&#10;Description automatically generated with medium confidence">
            <a:extLst>
              <a:ext uri="{FF2B5EF4-FFF2-40B4-BE49-F238E27FC236}">
                <a16:creationId xmlns:a16="http://schemas.microsoft.com/office/drawing/2014/main" id="{C7DB9FE6-0F74-AAFA-A26D-4894877FB32E}"/>
              </a:ext>
            </a:extLst>
          </p:cNvPr>
          <p:cNvPicPr>
            <a:picLocks noGrp="1" noChangeAspect="1"/>
          </p:cNvPicPr>
          <p:nvPr>
            <p:ph idx="1"/>
          </p:nvPr>
        </p:nvPicPr>
        <p:blipFill>
          <a:blip r:embed="rId2"/>
          <a:stretch>
            <a:fillRect/>
          </a:stretch>
        </p:blipFill>
        <p:spPr>
          <a:xfrm>
            <a:off x="2527541" y="2108201"/>
            <a:ext cx="7197877" cy="3760891"/>
          </a:xfrm>
          <a:noFill/>
        </p:spPr>
      </p:pic>
    </p:spTree>
    <p:extLst>
      <p:ext uri="{BB962C8B-B14F-4D97-AF65-F5344CB8AC3E}">
        <p14:creationId xmlns:p14="http://schemas.microsoft.com/office/powerpoint/2010/main" val="1072416592"/>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FCEA3-9890-DB8F-DE4E-C888868BBB23}"/>
              </a:ext>
            </a:extLst>
          </p:cNvPr>
          <p:cNvSpPr>
            <a:spLocks noGrp="1"/>
          </p:cNvSpPr>
          <p:nvPr>
            <p:ph type="title"/>
          </p:nvPr>
        </p:nvSpPr>
        <p:spPr/>
        <p:txBody>
          <a:bodyPr>
            <a:normAutofit/>
          </a:bodyPr>
          <a:lstStyle/>
          <a:p>
            <a:r>
              <a:rPr lang="en-IN" sz="4800" dirty="0"/>
              <a:t>Predicate 	&amp;	 Quantifier</a:t>
            </a:r>
          </a:p>
        </p:txBody>
      </p:sp>
      <p:sp>
        <p:nvSpPr>
          <p:cNvPr id="3" name="Content Placeholder 2">
            <a:extLst>
              <a:ext uri="{FF2B5EF4-FFF2-40B4-BE49-F238E27FC236}">
                <a16:creationId xmlns:a16="http://schemas.microsoft.com/office/drawing/2014/main" id="{4A688789-EBD8-0F7A-CC0C-36BCB781F2B0}"/>
              </a:ext>
            </a:extLst>
          </p:cNvPr>
          <p:cNvSpPr>
            <a:spLocks noGrp="1"/>
          </p:cNvSpPr>
          <p:nvPr>
            <p:ph idx="1"/>
          </p:nvPr>
        </p:nvSpPr>
        <p:spPr>
          <a:xfrm>
            <a:off x="4687747" y="0"/>
            <a:ext cx="7504253" cy="6857999"/>
          </a:xfrm>
        </p:spPr>
        <p:txBody>
          <a:bodyPr>
            <a:normAutofit fontScale="92500"/>
          </a:bodyPr>
          <a:lstStyle/>
          <a:p>
            <a:pPr algn="l"/>
            <a:r>
              <a:rPr lang="en-US" sz="2000" b="0" i="0" dirty="0">
                <a:solidFill>
                  <a:srgbClr val="374151"/>
                </a:solidFill>
                <a:effectLst/>
                <a:latin typeface="Sitka Small Semibold" pitchFamily="2" charset="0"/>
              </a:rPr>
              <a:t>Predicates and quantifiers are fundamental concepts in predicate calculus, which is an extension of propositional logic used to express more complex statements and relationships involving variables and objects.</a:t>
            </a:r>
          </a:p>
          <a:p>
            <a:pPr algn="l">
              <a:buFont typeface="Arial" panose="020B0604020202020204" pitchFamily="34" charset="0"/>
              <a:buChar char="•"/>
            </a:pPr>
            <a:r>
              <a:rPr lang="en-US" sz="2000" b="1" i="0" dirty="0">
                <a:solidFill>
                  <a:srgbClr val="374151"/>
                </a:solidFill>
                <a:effectLst/>
                <a:latin typeface="Sitka Small Semibold" pitchFamily="2" charset="0"/>
              </a:rPr>
              <a:t>Predicates:</a:t>
            </a:r>
            <a:r>
              <a:rPr lang="en-US" sz="2000" b="0" i="0" dirty="0">
                <a:solidFill>
                  <a:srgbClr val="374151"/>
                </a:solidFill>
                <a:effectLst/>
                <a:latin typeface="Sitka Small Semibold" pitchFamily="2" charset="0"/>
              </a:rPr>
              <a:t> Predicates are expressions or functions that involve variables and describe properties, relationships, or conditions that can be true or false. They represent statements that can be evaluated as either true or false depending on the values assigned to the variables.</a:t>
            </a:r>
          </a:p>
          <a:p>
            <a:pPr algn="l">
              <a:buFont typeface="Arial" panose="020B0604020202020204" pitchFamily="34" charset="0"/>
              <a:buChar char="•"/>
            </a:pPr>
            <a:r>
              <a:rPr lang="en-US" sz="2000" b="1" i="0" dirty="0">
                <a:solidFill>
                  <a:srgbClr val="374151"/>
                </a:solidFill>
                <a:effectLst/>
                <a:latin typeface="Sitka Small Semibold" pitchFamily="2" charset="0"/>
              </a:rPr>
              <a:t>Quantifiers:</a:t>
            </a:r>
            <a:r>
              <a:rPr lang="en-US" sz="2000" b="0" i="0" dirty="0">
                <a:solidFill>
                  <a:srgbClr val="374151"/>
                </a:solidFill>
                <a:effectLst/>
                <a:latin typeface="Sitka Small Semibold" pitchFamily="2" charset="0"/>
              </a:rPr>
              <a:t> Quantifiers are used to specify the scope of a predicate over a set of objects or elements in a domain. There are two main quantifiers in predicate calculus:</a:t>
            </a:r>
          </a:p>
          <a:p>
            <a:pPr algn="l">
              <a:buFont typeface="Arial" panose="020B0604020202020204" pitchFamily="34" charset="0"/>
              <a:buChar char="•"/>
            </a:pPr>
            <a:endParaRPr lang="en-US" sz="2000" b="0" i="0" dirty="0">
              <a:solidFill>
                <a:srgbClr val="374151"/>
              </a:solidFill>
              <a:effectLst/>
              <a:latin typeface="Sitka Small Semibold" pitchFamily="2" charset="0"/>
            </a:endParaRPr>
          </a:p>
          <a:p>
            <a:pPr marL="742950" lvl="1" indent="-285750" algn="l">
              <a:buFont typeface="Arial" panose="020B0604020202020204" pitchFamily="34" charset="0"/>
              <a:buChar char="•"/>
            </a:pPr>
            <a:r>
              <a:rPr lang="en-US" sz="1800" b="1" i="0" dirty="0">
                <a:solidFill>
                  <a:srgbClr val="374151"/>
                </a:solidFill>
                <a:effectLst/>
                <a:latin typeface="Sitka Small Semibold" pitchFamily="2" charset="0"/>
              </a:rPr>
              <a:t>Universal Quantifier (∀):</a:t>
            </a:r>
            <a:r>
              <a:rPr lang="en-US" sz="1800" b="0" i="0" dirty="0">
                <a:solidFill>
                  <a:srgbClr val="374151"/>
                </a:solidFill>
                <a:effectLst/>
                <a:latin typeface="Sitka Small Semibold" pitchFamily="2" charset="0"/>
              </a:rPr>
              <a:t> Denoted as "∀," it represents "for all" or "for every." It asserts that a predicate is true for every element in the specified domain.</a:t>
            </a:r>
          </a:p>
          <a:p>
            <a:pPr marL="742950" lvl="1" indent="-285750" algn="l">
              <a:buFont typeface="Arial" panose="020B0604020202020204" pitchFamily="34" charset="0"/>
              <a:buChar char="•"/>
            </a:pPr>
            <a:r>
              <a:rPr lang="en-US" sz="1800" b="1" i="0" dirty="0">
                <a:solidFill>
                  <a:srgbClr val="374151"/>
                </a:solidFill>
                <a:effectLst/>
                <a:latin typeface="Sitka Small Semibold" pitchFamily="2" charset="0"/>
              </a:rPr>
              <a:t>Existential Quantifier (∃):</a:t>
            </a:r>
            <a:r>
              <a:rPr lang="en-US" sz="1800" b="0" i="0" dirty="0">
                <a:solidFill>
                  <a:srgbClr val="374151"/>
                </a:solidFill>
                <a:effectLst/>
                <a:latin typeface="Sitka Small Semibold" pitchFamily="2" charset="0"/>
              </a:rPr>
              <a:t> Denoted as "∃," it represents "there exists." It asserts that there is at least one element in the specified domain for which a predicate is true.</a:t>
            </a:r>
          </a:p>
          <a:p>
            <a:endParaRPr lang="en-IN" sz="2000" dirty="0">
              <a:latin typeface="Sitka Small Semibold" pitchFamily="2" charset="0"/>
            </a:endParaRPr>
          </a:p>
        </p:txBody>
      </p:sp>
    </p:spTree>
    <p:extLst>
      <p:ext uri="{BB962C8B-B14F-4D97-AF65-F5344CB8AC3E}">
        <p14:creationId xmlns:p14="http://schemas.microsoft.com/office/powerpoint/2010/main" val="796633245"/>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40D176-70F5-C177-0E19-AFA1EDA5A748}"/>
              </a:ext>
            </a:extLst>
          </p:cNvPr>
          <p:cNvSpPr>
            <a:spLocks noGrp="1"/>
          </p:cNvSpPr>
          <p:nvPr>
            <p:ph idx="1"/>
          </p:nvPr>
        </p:nvSpPr>
        <p:spPr>
          <a:xfrm>
            <a:off x="5150734" y="520861"/>
            <a:ext cx="6236594" cy="5586695"/>
          </a:xfrm>
        </p:spPr>
        <p:txBody>
          <a:bodyPr>
            <a:normAutofit fontScale="92500" lnSpcReduction="20000"/>
          </a:bodyPr>
          <a:lstStyle/>
          <a:p>
            <a:pPr algn="l"/>
            <a:r>
              <a:rPr lang="en-US" sz="2400" b="1" i="0" dirty="0">
                <a:solidFill>
                  <a:srgbClr val="374151"/>
                </a:solidFill>
                <a:effectLst/>
                <a:latin typeface="Sitka Small Semibold" pitchFamily="2" charset="0"/>
              </a:rPr>
              <a:t>Examples to Illustrate Predicates and Quantifiers:</a:t>
            </a:r>
            <a:endParaRPr lang="en-US" sz="2400" b="0" i="0" dirty="0">
              <a:solidFill>
                <a:srgbClr val="374151"/>
              </a:solidFill>
              <a:effectLst/>
              <a:latin typeface="Sitka Small Semibold" pitchFamily="2" charset="0"/>
            </a:endParaRPr>
          </a:p>
          <a:p>
            <a:pPr algn="l">
              <a:buFont typeface="+mj-lt"/>
              <a:buAutoNum type="arabicPeriod"/>
            </a:pPr>
            <a:r>
              <a:rPr lang="en-US" sz="2400" b="1" i="0" dirty="0">
                <a:solidFill>
                  <a:srgbClr val="374151"/>
                </a:solidFill>
                <a:effectLst/>
                <a:latin typeface="Sitka Small Semibold" pitchFamily="2" charset="0"/>
              </a:rPr>
              <a:t>Predicates without Quantifiers:</a:t>
            </a:r>
            <a:endParaRPr lang="en-US" sz="2400" b="0" i="0" dirty="0">
              <a:solidFill>
                <a:srgbClr val="374151"/>
              </a:solidFill>
              <a:effectLst/>
              <a:latin typeface="Sitka Small Semibold" pitchFamily="2" charset="0"/>
            </a:endParaRPr>
          </a:p>
          <a:p>
            <a:pPr marL="742950" lvl="1" indent="-285750" algn="l">
              <a:buFont typeface="+mj-lt"/>
              <a:buAutoNum type="arabicPeriod"/>
            </a:pPr>
            <a:r>
              <a:rPr lang="en-US" sz="2000" b="0" i="0" dirty="0">
                <a:solidFill>
                  <a:srgbClr val="374151"/>
                </a:solidFill>
                <a:effectLst/>
                <a:latin typeface="Sitka Small Semibold" pitchFamily="2" charset="0"/>
              </a:rPr>
              <a:t>Predicate: P(x) represents "x is a prime number."</a:t>
            </a:r>
          </a:p>
          <a:p>
            <a:pPr marL="742950" lvl="1" indent="-285750" algn="l">
              <a:buFont typeface="+mj-lt"/>
              <a:buAutoNum type="arabicPeriod"/>
            </a:pPr>
            <a:r>
              <a:rPr lang="en-US" sz="2000" b="0" i="0" dirty="0">
                <a:solidFill>
                  <a:srgbClr val="374151"/>
                </a:solidFill>
                <a:effectLst/>
                <a:latin typeface="Sitka Small Semibold" pitchFamily="2" charset="0"/>
              </a:rPr>
              <a:t>In this case, the predicate P(x) represents the property of being a prime number. It can be evaluated for different values of x to determine whether they are prime numbers or not.</a:t>
            </a:r>
          </a:p>
          <a:p>
            <a:pPr algn="l">
              <a:buFont typeface="+mj-lt"/>
              <a:buAutoNum type="arabicPeriod"/>
            </a:pPr>
            <a:r>
              <a:rPr lang="en-US" sz="2400" b="1" i="0" dirty="0">
                <a:solidFill>
                  <a:srgbClr val="374151"/>
                </a:solidFill>
                <a:effectLst/>
                <a:latin typeface="Sitka Small Semibold" pitchFamily="2" charset="0"/>
              </a:rPr>
              <a:t>Universal Quantifier (∀):</a:t>
            </a:r>
            <a:endParaRPr lang="en-US" sz="2400" b="0" i="0" dirty="0">
              <a:solidFill>
                <a:srgbClr val="374151"/>
              </a:solidFill>
              <a:effectLst/>
              <a:latin typeface="Sitka Small Semibold" pitchFamily="2" charset="0"/>
            </a:endParaRPr>
          </a:p>
          <a:p>
            <a:pPr marL="742950" lvl="1" indent="-285750" algn="l">
              <a:buFont typeface="+mj-lt"/>
              <a:buAutoNum type="arabicPeriod"/>
            </a:pPr>
            <a:r>
              <a:rPr lang="en-US" sz="2000" b="0" i="0" dirty="0">
                <a:solidFill>
                  <a:srgbClr val="374151"/>
                </a:solidFill>
                <a:effectLst/>
                <a:latin typeface="Sitka Small Semibold" pitchFamily="2" charset="0"/>
              </a:rPr>
              <a:t>Statement: ∀x P(x) asserts "All natural numbers are prime."</a:t>
            </a:r>
          </a:p>
          <a:p>
            <a:pPr marL="742950" lvl="1" indent="-285750" algn="l">
              <a:buFont typeface="+mj-lt"/>
              <a:buAutoNum type="arabicPeriod"/>
            </a:pPr>
            <a:r>
              <a:rPr lang="en-US" sz="2000" b="0" i="0" dirty="0">
                <a:solidFill>
                  <a:srgbClr val="374151"/>
                </a:solidFill>
                <a:effectLst/>
                <a:latin typeface="Sitka Small Semibold" pitchFamily="2" charset="0"/>
              </a:rPr>
              <a:t>This statement uses the universal quantifier to claim that for every natural number x, the predicate P(x) (x is a prime number) is true. However, this statement is not true because not all natural numbers are prime.</a:t>
            </a:r>
          </a:p>
          <a:p>
            <a:endParaRPr lang="en-IN" sz="2400" dirty="0">
              <a:latin typeface="Sitka Small Semibold" pitchFamily="2" charset="0"/>
            </a:endParaRPr>
          </a:p>
        </p:txBody>
      </p:sp>
    </p:spTree>
    <p:extLst>
      <p:ext uri="{BB962C8B-B14F-4D97-AF65-F5344CB8AC3E}">
        <p14:creationId xmlns:p14="http://schemas.microsoft.com/office/powerpoint/2010/main" val="2710874262"/>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CC3933-001D-8614-FD8D-A8E611A15781}"/>
              </a:ext>
            </a:extLst>
          </p:cNvPr>
          <p:cNvSpPr>
            <a:spLocks noGrp="1"/>
          </p:cNvSpPr>
          <p:nvPr>
            <p:ph idx="1"/>
          </p:nvPr>
        </p:nvSpPr>
        <p:spPr>
          <a:xfrm>
            <a:off x="4757195" y="812799"/>
            <a:ext cx="7434805" cy="5460679"/>
          </a:xfrm>
        </p:spPr>
        <p:txBody>
          <a:bodyPr>
            <a:normAutofit/>
          </a:bodyPr>
          <a:lstStyle/>
          <a:p>
            <a:pPr algn="l"/>
            <a:r>
              <a:rPr lang="en-US" sz="2400" b="1" i="0" dirty="0">
                <a:solidFill>
                  <a:srgbClr val="374151"/>
                </a:solidFill>
                <a:effectLst/>
                <a:latin typeface="Sitka Text Semibold" pitchFamily="2" charset="0"/>
              </a:rPr>
              <a:t>Existential Quantifier (∃):</a:t>
            </a:r>
            <a:endParaRPr lang="en-US" sz="2400" b="0" i="0" dirty="0">
              <a:solidFill>
                <a:srgbClr val="374151"/>
              </a:solidFill>
              <a:effectLst/>
              <a:latin typeface="Sitka Text Semibold" pitchFamily="2" charset="0"/>
            </a:endParaRPr>
          </a:p>
          <a:p>
            <a:pPr algn="l">
              <a:buFont typeface="Arial" panose="020B0604020202020204" pitchFamily="34" charset="0"/>
              <a:buChar char="•"/>
            </a:pPr>
            <a:r>
              <a:rPr lang="en-US" sz="2400" b="0" i="0" dirty="0">
                <a:solidFill>
                  <a:srgbClr val="374151"/>
                </a:solidFill>
                <a:effectLst/>
                <a:latin typeface="Sitka Text Semibold" pitchFamily="2" charset="0"/>
              </a:rPr>
              <a:t>Statement: ∃x P(x) asserts "There exists a prime number."</a:t>
            </a:r>
          </a:p>
          <a:p>
            <a:pPr algn="l">
              <a:buFont typeface="Arial" panose="020B0604020202020204" pitchFamily="34" charset="0"/>
              <a:buChar char="•"/>
            </a:pPr>
            <a:r>
              <a:rPr lang="en-US" sz="2400" b="0" i="0" dirty="0">
                <a:solidFill>
                  <a:srgbClr val="374151"/>
                </a:solidFill>
                <a:effectLst/>
                <a:latin typeface="Sitka Text Semibold" pitchFamily="2" charset="0"/>
              </a:rPr>
              <a:t>This statement uses the existential quantifier to claim that there is at least one natural number x for which the predicate P(x) (x is a prime number) is true. This statement is true because there are indeed prime numbers in the set of natural numbers.</a:t>
            </a:r>
          </a:p>
          <a:p>
            <a:endParaRPr lang="en-IN" sz="2400" dirty="0">
              <a:latin typeface="Sitka Text Semibold" pitchFamily="2" charset="0"/>
            </a:endParaRPr>
          </a:p>
        </p:txBody>
      </p:sp>
    </p:spTree>
    <p:extLst>
      <p:ext uri="{BB962C8B-B14F-4D97-AF65-F5344CB8AC3E}">
        <p14:creationId xmlns:p14="http://schemas.microsoft.com/office/powerpoint/2010/main" val="1597337808"/>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F642E-6F9A-0F3A-F95E-7CF44E4AC04C}"/>
              </a:ext>
            </a:extLst>
          </p:cNvPr>
          <p:cNvSpPr>
            <a:spLocks noGrp="1"/>
          </p:cNvSpPr>
          <p:nvPr>
            <p:ph type="title"/>
          </p:nvPr>
        </p:nvSpPr>
        <p:spPr>
          <a:xfrm>
            <a:off x="678190" y="1735507"/>
            <a:ext cx="3517567" cy="2093975"/>
          </a:xfrm>
        </p:spPr>
        <p:txBody>
          <a:bodyPr>
            <a:normAutofit/>
          </a:bodyPr>
          <a:lstStyle/>
          <a:p>
            <a:r>
              <a:rPr lang="en-IN" sz="4000" dirty="0"/>
              <a:t>Nested Quantifier</a:t>
            </a:r>
          </a:p>
        </p:txBody>
      </p:sp>
      <p:sp>
        <p:nvSpPr>
          <p:cNvPr id="3" name="Content Placeholder 2">
            <a:extLst>
              <a:ext uri="{FF2B5EF4-FFF2-40B4-BE49-F238E27FC236}">
                <a16:creationId xmlns:a16="http://schemas.microsoft.com/office/drawing/2014/main" id="{D2103888-2071-F192-60A9-624B7E04E334}"/>
              </a:ext>
            </a:extLst>
          </p:cNvPr>
          <p:cNvSpPr>
            <a:spLocks noGrp="1"/>
          </p:cNvSpPr>
          <p:nvPr>
            <p:ph idx="1"/>
          </p:nvPr>
        </p:nvSpPr>
        <p:spPr>
          <a:xfrm>
            <a:off x="5173884" y="555585"/>
            <a:ext cx="6213444" cy="5551971"/>
          </a:xfrm>
        </p:spPr>
        <p:txBody>
          <a:bodyPr>
            <a:normAutofit lnSpcReduction="10000"/>
          </a:bodyPr>
          <a:lstStyle/>
          <a:p>
            <a:r>
              <a:rPr lang="en-US" sz="2800" b="1" i="0" dirty="0">
                <a:effectLst/>
                <a:latin typeface="Sitka Subheading Semibold" pitchFamily="2" charset="0"/>
              </a:rPr>
              <a:t>Nested quantifiers</a:t>
            </a:r>
            <a:r>
              <a:rPr lang="en-US" sz="2800" b="0" i="0" dirty="0">
                <a:solidFill>
                  <a:srgbClr val="374151"/>
                </a:solidFill>
                <a:effectLst/>
                <a:latin typeface="Sitka Subheading Semibold" pitchFamily="2" charset="0"/>
              </a:rPr>
              <a:t> occur in statements when one or more quantifiers are placed within the scope of another quantifier. This means that the scope of one quantifier is determined by another quantifier, and this nesting can go to multiple levels. Nested quantifiers are used to express complex relationships or conditions involving multiple variables and quantifications.</a:t>
            </a:r>
            <a:endParaRPr lang="en-IN" sz="2800" dirty="0">
              <a:latin typeface="Sitka Subheading Semibold" pitchFamily="2" charset="0"/>
            </a:endParaRPr>
          </a:p>
        </p:txBody>
      </p:sp>
    </p:spTree>
    <p:extLst>
      <p:ext uri="{BB962C8B-B14F-4D97-AF65-F5344CB8AC3E}">
        <p14:creationId xmlns:p14="http://schemas.microsoft.com/office/powerpoint/2010/main" val="2104972663"/>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E8F890-3D3D-D2F3-9B10-C39385EB9F23}"/>
              </a:ext>
            </a:extLst>
          </p:cNvPr>
          <p:cNvSpPr>
            <a:spLocks noGrp="1"/>
          </p:cNvSpPr>
          <p:nvPr>
            <p:ph idx="1"/>
          </p:nvPr>
        </p:nvSpPr>
        <p:spPr>
          <a:xfrm>
            <a:off x="4687747" y="0"/>
            <a:ext cx="7504253" cy="7106855"/>
          </a:xfrm>
        </p:spPr>
        <p:txBody>
          <a:bodyPr>
            <a:normAutofit fontScale="92500" lnSpcReduction="10000"/>
          </a:bodyPr>
          <a:lstStyle/>
          <a:p>
            <a:pPr algn="l"/>
            <a:r>
              <a:rPr lang="en-US" sz="1600" b="0" i="0" dirty="0">
                <a:solidFill>
                  <a:srgbClr val="374151"/>
                </a:solidFill>
                <a:effectLst/>
                <a:latin typeface="Sitka Subheading Semibold" pitchFamily="2" charset="0"/>
              </a:rPr>
              <a:t>Here's a brief explanation of the concept of nested quantifiers and some examples:</a:t>
            </a:r>
          </a:p>
          <a:p>
            <a:pPr algn="l"/>
            <a:r>
              <a:rPr lang="en-US" sz="1600" b="1" i="0" dirty="0">
                <a:solidFill>
                  <a:srgbClr val="374151"/>
                </a:solidFill>
                <a:effectLst/>
                <a:latin typeface="Sitka Subheading Semibold" pitchFamily="2" charset="0"/>
              </a:rPr>
              <a:t>1. Existential Quantifier (∃) within Universal Quantifier (∀):</a:t>
            </a:r>
            <a:endParaRPr lang="en-US" sz="1600" b="0" i="0" dirty="0">
              <a:solidFill>
                <a:srgbClr val="374151"/>
              </a:solidFill>
              <a:effectLst/>
              <a:latin typeface="Sitka Subheading Semibold" pitchFamily="2" charset="0"/>
            </a:endParaRPr>
          </a:p>
          <a:p>
            <a:pPr algn="l">
              <a:buFont typeface="Arial" panose="020B0604020202020204" pitchFamily="34" charset="0"/>
              <a:buChar char="•"/>
            </a:pPr>
            <a:r>
              <a:rPr lang="en-US" sz="1600" b="0" i="0" dirty="0">
                <a:solidFill>
                  <a:srgbClr val="374151"/>
                </a:solidFill>
                <a:effectLst/>
                <a:latin typeface="Sitka Subheading Semibold" pitchFamily="2" charset="0"/>
              </a:rPr>
              <a:t>Example: ∀x ∃y (x + y = 0)</a:t>
            </a:r>
          </a:p>
          <a:p>
            <a:pPr algn="l">
              <a:buFont typeface="Arial" panose="020B0604020202020204" pitchFamily="34" charset="0"/>
              <a:buChar char="•"/>
            </a:pPr>
            <a:r>
              <a:rPr lang="en-US" sz="1600" b="0" i="0" dirty="0">
                <a:solidFill>
                  <a:srgbClr val="374151"/>
                </a:solidFill>
                <a:effectLst/>
                <a:latin typeface="Sitka Subheading Semibold" pitchFamily="2" charset="0"/>
              </a:rPr>
              <a:t>Interpretation: For every value of x, there exists a value of y such that the sum of x and y is equal to 0. In other words, for each x, there is at least one y that makes the equation true.</a:t>
            </a:r>
          </a:p>
          <a:p>
            <a:pPr algn="l"/>
            <a:r>
              <a:rPr lang="en-US" sz="1600" b="1" i="0" dirty="0">
                <a:solidFill>
                  <a:srgbClr val="374151"/>
                </a:solidFill>
                <a:effectLst/>
                <a:latin typeface="Sitka Subheading Semibold" pitchFamily="2" charset="0"/>
              </a:rPr>
              <a:t>2. Universal Quantifier (∀) within Existential Quantifier (∃):</a:t>
            </a:r>
            <a:endParaRPr lang="en-US" sz="1600" b="0" i="0" dirty="0">
              <a:solidFill>
                <a:srgbClr val="374151"/>
              </a:solidFill>
              <a:effectLst/>
              <a:latin typeface="Sitka Subheading Semibold" pitchFamily="2" charset="0"/>
            </a:endParaRPr>
          </a:p>
          <a:p>
            <a:pPr algn="l">
              <a:buFont typeface="Arial" panose="020B0604020202020204" pitchFamily="34" charset="0"/>
              <a:buChar char="•"/>
            </a:pPr>
            <a:r>
              <a:rPr lang="en-US" sz="1600" b="0" i="0" dirty="0">
                <a:solidFill>
                  <a:srgbClr val="374151"/>
                </a:solidFill>
                <a:effectLst/>
                <a:latin typeface="Sitka Subheading Semibold" pitchFamily="2" charset="0"/>
              </a:rPr>
              <a:t>Example: ∃x ∀y (x &lt; y)</a:t>
            </a:r>
          </a:p>
          <a:p>
            <a:pPr algn="l">
              <a:buFont typeface="Arial" panose="020B0604020202020204" pitchFamily="34" charset="0"/>
              <a:buChar char="•"/>
            </a:pPr>
            <a:r>
              <a:rPr lang="en-US" sz="1600" b="0" i="0" dirty="0">
                <a:solidFill>
                  <a:srgbClr val="374151"/>
                </a:solidFill>
                <a:effectLst/>
                <a:latin typeface="Sitka Subheading Semibold" pitchFamily="2" charset="0"/>
              </a:rPr>
              <a:t>Interpretation: There exists a value x such that for all values of y, x is less than y. This statement asserts the existence of a minimum element in the set of y values.</a:t>
            </a:r>
          </a:p>
          <a:p>
            <a:pPr algn="l"/>
            <a:r>
              <a:rPr lang="en-US" sz="1600" b="1" i="0" dirty="0">
                <a:solidFill>
                  <a:srgbClr val="374151"/>
                </a:solidFill>
                <a:effectLst/>
                <a:latin typeface="Sitka Subheading Semibold" pitchFamily="2" charset="0"/>
              </a:rPr>
              <a:t>3. Multiple Nested Quantifiers:</a:t>
            </a:r>
            <a:endParaRPr lang="en-US" sz="1600" b="0" i="0" dirty="0">
              <a:solidFill>
                <a:srgbClr val="374151"/>
              </a:solidFill>
              <a:effectLst/>
              <a:latin typeface="Sitka Subheading Semibold" pitchFamily="2" charset="0"/>
            </a:endParaRPr>
          </a:p>
          <a:p>
            <a:pPr algn="l">
              <a:buFont typeface="Arial" panose="020B0604020202020204" pitchFamily="34" charset="0"/>
              <a:buChar char="•"/>
            </a:pPr>
            <a:r>
              <a:rPr lang="en-US" sz="1600" b="0" i="0" dirty="0">
                <a:solidFill>
                  <a:srgbClr val="374151"/>
                </a:solidFill>
                <a:effectLst/>
                <a:latin typeface="Sitka Subheading Semibold" pitchFamily="2" charset="0"/>
              </a:rPr>
              <a:t>Example: ∀x ∃y ∃z (x + y + z = 10)</a:t>
            </a:r>
          </a:p>
          <a:p>
            <a:pPr algn="l">
              <a:buFont typeface="Arial" panose="020B0604020202020204" pitchFamily="34" charset="0"/>
              <a:buChar char="•"/>
            </a:pPr>
            <a:r>
              <a:rPr lang="en-US" sz="1600" b="0" i="0" dirty="0">
                <a:solidFill>
                  <a:srgbClr val="374151"/>
                </a:solidFill>
                <a:effectLst/>
                <a:latin typeface="Sitka Subheading Semibold" pitchFamily="2" charset="0"/>
              </a:rPr>
              <a:t>Interpretation: For every value of x, there exist values of y and z such that their sum is equal to 10. This statement describes a more complex relationship involving three variables.</a:t>
            </a:r>
          </a:p>
          <a:p>
            <a:pPr algn="l"/>
            <a:r>
              <a:rPr lang="en-US" sz="1600" b="1" i="0" dirty="0">
                <a:solidFill>
                  <a:srgbClr val="374151"/>
                </a:solidFill>
                <a:effectLst/>
                <a:latin typeface="Sitka Subheading Semibold" pitchFamily="2" charset="0"/>
              </a:rPr>
              <a:t>4. Multiple Nested Quantifiers with Different Quantifiers:</a:t>
            </a:r>
            <a:endParaRPr lang="en-US" sz="1600" b="0" i="0" dirty="0">
              <a:solidFill>
                <a:srgbClr val="374151"/>
              </a:solidFill>
              <a:effectLst/>
              <a:latin typeface="Sitka Subheading Semibold" pitchFamily="2" charset="0"/>
            </a:endParaRPr>
          </a:p>
          <a:p>
            <a:pPr algn="l">
              <a:buFont typeface="Arial" panose="020B0604020202020204" pitchFamily="34" charset="0"/>
              <a:buChar char="•"/>
            </a:pPr>
            <a:r>
              <a:rPr lang="en-US" sz="1600" b="0" i="0" dirty="0">
                <a:solidFill>
                  <a:srgbClr val="374151"/>
                </a:solidFill>
                <a:effectLst/>
                <a:latin typeface="Sitka Subheading Semibold" pitchFamily="2" charset="0"/>
              </a:rPr>
              <a:t>Example: ∃x ∀y ∃z (x * y = z)</a:t>
            </a:r>
          </a:p>
          <a:p>
            <a:pPr algn="l">
              <a:buFont typeface="Arial" panose="020B0604020202020204" pitchFamily="34" charset="0"/>
              <a:buChar char="•"/>
            </a:pPr>
            <a:r>
              <a:rPr lang="en-US" sz="1600" b="0" i="0" dirty="0">
                <a:solidFill>
                  <a:srgbClr val="374151"/>
                </a:solidFill>
                <a:effectLst/>
                <a:latin typeface="Sitka Subheading Semibold" pitchFamily="2" charset="0"/>
              </a:rPr>
              <a:t>Interpretation: There exists a value x such that for all values of y, there exists a value z such that x multiplied by y equals z. This statement combines both existential and universal quantifiers to express a relationship involving multiplication.</a:t>
            </a:r>
          </a:p>
          <a:p>
            <a:endParaRPr lang="en-IN" sz="1600" dirty="0">
              <a:latin typeface="Sitka Subheading Semibold" pitchFamily="2" charset="0"/>
            </a:endParaRPr>
          </a:p>
        </p:txBody>
      </p:sp>
    </p:spTree>
    <p:extLst>
      <p:ext uri="{BB962C8B-B14F-4D97-AF65-F5344CB8AC3E}">
        <p14:creationId xmlns:p14="http://schemas.microsoft.com/office/powerpoint/2010/main" val="4041217276"/>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3AE87-8252-5BF9-6F9B-69BCB2F2AE9D}"/>
              </a:ext>
            </a:extLst>
          </p:cNvPr>
          <p:cNvSpPr>
            <a:spLocks noGrp="1"/>
          </p:cNvSpPr>
          <p:nvPr>
            <p:ph type="title"/>
          </p:nvPr>
        </p:nvSpPr>
        <p:spPr>
          <a:xfrm>
            <a:off x="1097280" y="286603"/>
            <a:ext cx="10058400" cy="1450757"/>
          </a:xfrm>
        </p:spPr>
        <p:txBody>
          <a:bodyPr anchor="b">
            <a:normAutofit/>
          </a:bodyPr>
          <a:lstStyle/>
          <a:p>
            <a:r>
              <a:rPr lang="en-IN" dirty="0"/>
              <a:t>Rules of Inference</a:t>
            </a:r>
          </a:p>
        </p:txBody>
      </p:sp>
      <p:pic>
        <p:nvPicPr>
          <p:cNvPr id="10" name="Content Placeholder 9" descr="A table of rules of inference&#10;&#10;Description automatically generated with medium confidence">
            <a:extLst>
              <a:ext uri="{FF2B5EF4-FFF2-40B4-BE49-F238E27FC236}">
                <a16:creationId xmlns:a16="http://schemas.microsoft.com/office/drawing/2014/main" id="{58F39A8C-6BE4-2FD0-512C-C1858EB4EB28}"/>
              </a:ext>
            </a:extLst>
          </p:cNvPr>
          <p:cNvPicPr>
            <a:picLocks noGrp="1" noChangeAspect="1"/>
          </p:cNvPicPr>
          <p:nvPr>
            <p:ph idx="1"/>
          </p:nvPr>
        </p:nvPicPr>
        <p:blipFill>
          <a:blip r:embed="rId2"/>
          <a:stretch>
            <a:fillRect/>
          </a:stretch>
        </p:blipFill>
        <p:spPr>
          <a:xfrm>
            <a:off x="2590800" y="1936751"/>
            <a:ext cx="5791199" cy="4294401"/>
          </a:xfrm>
          <a:noFill/>
        </p:spPr>
      </p:pic>
    </p:spTree>
    <p:extLst>
      <p:ext uri="{BB962C8B-B14F-4D97-AF65-F5344CB8AC3E}">
        <p14:creationId xmlns:p14="http://schemas.microsoft.com/office/powerpoint/2010/main" val="3978995268"/>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D2691E-B1AF-CB4B-BF6E-33A950F78683}"/>
              </a:ext>
            </a:extLst>
          </p:cNvPr>
          <p:cNvSpPr>
            <a:spLocks noGrp="1"/>
          </p:cNvSpPr>
          <p:nvPr>
            <p:ph idx="1"/>
          </p:nvPr>
        </p:nvSpPr>
        <p:spPr>
          <a:xfrm>
            <a:off x="4628560" y="0"/>
            <a:ext cx="7370608" cy="6874049"/>
          </a:xfrm>
        </p:spPr>
        <p:txBody>
          <a:bodyPr>
            <a:normAutofit fontScale="85000" lnSpcReduction="20000"/>
          </a:bodyPr>
          <a:lstStyle/>
          <a:p>
            <a:r>
              <a:rPr lang="en-US" dirty="0">
                <a:latin typeface="Segoe UI Semibold" panose="020B0702040204020203" pitchFamily="34" charset="0"/>
                <a:cs typeface="Segoe UI Semibold" panose="020B0702040204020203" pitchFamily="34" charset="0"/>
              </a:rPr>
              <a:t>EXAMPLE 1: Suppose that the conditional statement "If it snows today, then we will go skiing" and its hypothesis, "It is snowing today," are true. Then, by modus ponens, it follows that the conclusion of the conditional statement, "We will go skiing," is true. The example you provided illustrates a valid application of modus ponens, which is a valid deductive argument form. Here's the breakdown of your example:</a:t>
            </a:r>
            <a:endParaRPr lang="en-US" sz="1100" dirty="0">
              <a:latin typeface="Segoe UI Semibold" panose="020B0702040204020203" pitchFamily="34" charset="0"/>
              <a:cs typeface="Segoe UI Semibold" panose="020B0702040204020203" pitchFamily="34" charset="0"/>
            </a:endParaRPr>
          </a:p>
          <a:p>
            <a:endParaRPr lang="en-US" sz="1100" dirty="0">
              <a:latin typeface="Segoe UI Semibold" panose="020B0702040204020203" pitchFamily="34" charset="0"/>
              <a:cs typeface="Segoe UI Semibold" panose="020B0702040204020203" pitchFamily="34" charset="0"/>
            </a:endParaRPr>
          </a:p>
          <a:p>
            <a:r>
              <a:rPr lang="en-US" sz="1100" dirty="0">
                <a:latin typeface="Segoe UI Semibold" panose="020B0702040204020203" pitchFamily="34" charset="0"/>
                <a:cs typeface="Segoe UI Semibold" panose="020B0702040204020203" pitchFamily="34" charset="0"/>
              </a:rPr>
              <a:t>1. </a:t>
            </a:r>
            <a:r>
              <a:rPr lang="en-US" sz="1600" dirty="0">
                <a:latin typeface="Segoe UI Semibold" panose="020B0702040204020203" pitchFamily="34" charset="0"/>
                <a:cs typeface="Segoe UI Semibold" panose="020B0702040204020203" pitchFamily="34" charset="0"/>
              </a:rPr>
              <a:t>Conditional Statement: "If it snows today, then we will go skiing."</a:t>
            </a:r>
          </a:p>
          <a:p>
            <a:r>
              <a:rPr lang="en-US" sz="1600" dirty="0">
                <a:latin typeface="Segoe UI Semibold" panose="020B0702040204020203" pitchFamily="34" charset="0"/>
                <a:cs typeface="Segoe UI Semibold" panose="020B0702040204020203" pitchFamily="34" charset="0"/>
              </a:rPr>
              <a:t>2. Hypothesis: "It is snowing today."</a:t>
            </a:r>
          </a:p>
          <a:p>
            <a:r>
              <a:rPr lang="en-US" sz="1600" dirty="0">
                <a:latin typeface="Segoe UI Semibold" panose="020B0702040204020203" pitchFamily="34" charset="0"/>
                <a:cs typeface="Segoe UI Semibold" panose="020B0702040204020203" pitchFamily="34" charset="0"/>
              </a:rPr>
              <a:t>Using modus ponens, we can draw the following valid conclusion:</a:t>
            </a:r>
          </a:p>
          <a:p>
            <a:r>
              <a:rPr lang="en-US" sz="1600" dirty="0">
                <a:latin typeface="Segoe UI Semibold" panose="020B0702040204020203" pitchFamily="34" charset="0"/>
                <a:cs typeface="Segoe UI Semibold" panose="020B0702040204020203" pitchFamily="34" charset="0"/>
              </a:rPr>
              <a:t>3. Conclusion: "We will go skiing."</a:t>
            </a:r>
          </a:p>
          <a:p>
            <a:r>
              <a:rPr lang="en-US" sz="1600" dirty="0">
                <a:latin typeface="Segoe UI Semibold" panose="020B0702040204020203" pitchFamily="34" charset="0"/>
                <a:cs typeface="Segoe UI Semibold" panose="020B0702040204020203" pitchFamily="34" charset="0"/>
              </a:rPr>
              <a:t>Modus ponens can be formally represented as:</a:t>
            </a:r>
          </a:p>
          <a:p>
            <a:r>
              <a:rPr lang="en-US" sz="1600" dirty="0">
                <a:latin typeface="Segoe UI Semibold" panose="020B0702040204020203" pitchFamily="34" charset="0"/>
                <a:cs typeface="Segoe UI Semibold" panose="020B0702040204020203" pitchFamily="34" charset="0"/>
              </a:rPr>
              <a:t>- If P → Q (If P implies Q).</a:t>
            </a:r>
          </a:p>
          <a:p>
            <a:r>
              <a:rPr lang="en-US" sz="1600" dirty="0">
                <a:latin typeface="Segoe UI Semibold" panose="020B0702040204020203" pitchFamily="34" charset="0"/>
                <a:cs typeface="Segoe UI Semibold" panose="020B0702040204020203" pitchFamily="34" charset="0"/>
              </a:rPr>
              <a:t>- P (P is true).</a:t>
            </a:r>
          </a:p>
          <a:p>
            <a:r>
              <a:rPr lang="en-US" sz="1600" dirty="0">
                <a:latin typeface="Segoe UI Semibold" panose="020B0702040204020203" pitchFamily="34" charset="0"/>
                <a:cs typeface="Segoe UI Semibold" panose="020B0702040204020203" pitchFamily="34" charset="0"/>
              </a:rPr>
              <a:t>- Therefore, Q (Q is also true).</a:t>
            </a:r>
          </a:p>
          <a:p>
            <a:r>
              <a:rPr lang="en-US" sz="1600" dirty="0">
                <a:latin typeface="Segoe UI Semibold" panose="020B0702040204020203" pitchFamily="34" charset="0"/>
                <a:cs typeface="Segoe UI Semibold" panose="020B0702040204020203" pitchFamily="34" charset="0"/>
              </a:rPr>
              <a:t>In your example, "P" corresponds to "It is snowing today," "Q" corresponds to "We will go skiing," and the conditional statement "If it snows today, then we will go skiing" serves as the premise.</a:t>
            </a:r>
          </a:p>
          <a:p>
            <a:r>
              <a:rPr lang="en-US" sz="1600" dirty="0">
                <a:latin typeface="Segoe UI Semibold" panose="020B0702040204020203" pitchFamily="34" charset="0"/>
                <a:cs typeface="Segoe UI Semibold" panose="020B0702040204020203" pitchFamily="34" charset="0"/>
              </a:rPr>
              <a:t>Since both the conditional statement and its hypothesis are true, we can indeed conclude that "We will go skiing" is also true, following the rules of modus ponens. This demonstrates how predicate calculus can be applied to formalize and make valid logical deductions in everyday scenarios.</a:t>
            </a:r>
          </a:p>
          <a:p>
            <a:r>
              <a:rPr lang="en-US" sz="1600" dirty="0">
                <a:latin typeface="Segoe UI Semibold" panose="020B0702040204020203" pitchFamily="34" charset="0"/>
                <a:cs typeface="Segoe UI Semibold" panose="020B0702040204020203" pitchFamily="34" charset="0"/>
              </a:rPr>
              <a:t> </a:t>
            </a:r>
            <a:endParaRPr lang="en-IN" sz="1600"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302278375"/>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28D706-4581-80BC-DA10-B76E41AD0835}"/>
              </a:ext>
            </a:extLst>
          </p:cNvPr>
          <p:cNvSpPr>
            <a:spLocks noGrp="1"/>
          </p:cNvSpPr>
          <p:nvPr>
            <p:ph idx="1"/>
          </p:nvPr>
        </p:nvSpPr>
        <p:spPr>
          <a:xfrm>
            <a:off x="4703205" y="0"/>
            <a:ext cx="7771824" cy="7184571"/>
          </a:xfrm>
        </p:spPr>
        <p:txBody>
          <a:bodyPr/>
          <a:lstStyle/>
          <a:p>
            <a:r>
              <a:rPr lang="en-US" dirty="0"/>
              <a:t>EXAMPLE 2: State which rule of inference is the basis of the following argument: "It is below freezing and raining now. Therefore, it is below freezing now."</a:t>
            </a:r>
            <a:endParaRPr lang="en-IN" dirty="0"/>
          </a:p>
        </p:txBody>
      </p:sp>
      <p:pic>
        <p:nvPicPr>
          <p:cNvPr id="6" name="Picture 5">
            <a:extLst>
              <a:ext uri="{FF2B5EF4-FFF2-40B4-BE49-F238E27FC236}">
                <a16:creationId xmlns:a16="http://schemas.microsoft.com/office/drawing/2014/main" id="{1B731DD5-2C28-C434-3E72-3F1700161C13}"/>
              </a:ext>
            </a:extLst>
          </p:cNvPr>
          <p:cNvPicPr>
            <a:picLocks noChangeAspect="1"/>
          </p:cNvPicPr>
          <p:nvPr/>
        </p:nvPicPr>
        <p:blipFill>
          <a:blip r:embed="rId2"/>
          <a:stretch>
            <a:fillRect/>
          </a:stretch>
        </p:blipFill>
        <p:spPr>
          <a:xfrm>
            <a:off x="4777273" y="1293866"/>
            <a:ext cx="7414727" cy="1851820"/>
          </a:xfrm>
          <a:prstGeom prst="rect">
            <a:avLst/>
          </a:prstGeom>
        </p:spPr>
      </p:pic>
      <p:sp>
        <p:nvSpPr>
          <p:cNvPr id="8" name="TextBox 7">
            <a:extLst>
              <a:ext uri="{FF2B5EF4-FFF2-40B4-BE49-F238E27FC236}">
                <a16:creationId xmlns:a16="http://schemas.microsoft.com/office/drawing/2014/main" id="{41901C61-E29C-5C2E-58B2-38360487B410}"/>
              </a:ext>
            </a:extLst>
          </p:cNvPr>
          <p:cNvSpPr txBox="1"/>
          <p:nvPr/>
        </p:nvSpPr>
        <p:spPr>
          <a:xfrm>
            <a:off x="4703204" y="3320152"/>
            <a:ext cx="7414726" cy="1200329"/>
          </a:xfrm>
          <a:prstGeom prst="rect">
            <a:avLst/>
          </a:prstGeom>
          <a:noFill/>
        </p:spPr>
        <p:txBody>
          <a:bodyPr wrap="square">
            <a:spAutoFit/>
          </a:bodyPr>
          <a:lstStyle/>
          <a:p>
            <a:r>
              <a:rPr lang="en-US" dirty="0"/>
              <a:t>EXAMPLE 3: State which rule of inference is used in the argument: If it rains today, then we will not have a barbecue today. If we do not have a barbecue today, then we will have a barbecue tomorrow. Therefore, if it rains today, then we will have a barbecue tomorrow</a:t>
            </a:r>
            <a:endParaRPr lang="en-IN" dirty="0"/>
          </a:p>
        </p:txBody>
      </p:sp>
      <p:pic>
        <p:nvPicPr>
          <p:cNvPr id="10" name="Picture 9">
            <a:extLst>
              <a:ext uri="{FF2B5EF4-FFF2-40B4-BE49-F238E27FC236}">
                <a16:creationId xmlns:a16="http://schemas.microsoft.com/office/drawing/2014/main" id="{CAF43D3C-C1A9-C174-F3BA-B386E0EA41E8}"/>
              </a:ext>
            </a:extLst>
          </p:cNvPr>
          <p:cNvPicPr>
            <a:picLocks noChangeAspect="1"/>
          </p:cNvPicPr>
          <p:nvPr/>
        </p:nvPicPr>
        <p:blipFill>
          <a:blip r:embed="rId3"/>
          <a:stretch>
            <a:fillRect/>
          </a:stretch>
        </p:blipFill>
        <p:spPr>
          <a:xfrm>
            <a:off x="4668695" y="4471890"/>
            <a:ext cx="7258642" cy="2240474"/>
          </a:xfrm>
          <a:prstGeom prst="rect">
            <a:avLst/>
          </a:prstGeom>
        </p:spPr>
      </p:pic>
    </p:spTree>
    <p:extLst>
      <p:ext uri="{BB962C8B-B14F-4D97-AF65-F5344CB8AC3E}">
        <p14:creationId xmlns:p14="http://schemas.microsoft.com/office/powerpoint/2010/main" val="1713592339"/>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853E268-49AA-4082-2612-B9D23F77119B}"/>
              </a:ext>
            </a:extLst>
          </p:cNvPr>
          <p:cNvPicPr>
            <a:picLocks noGrp="1" noChangeAspect="1"/>
          </p:cNvPicPr>
          <p:nvPr>
            <p:ph idx="1"/>
          </p:nvPr>
        </p:nvPicPr>
        <p:blipFill>
          <a:blip r:embed="rId2"/>
          <a:stretch>
            <a:fillRect/>
          </a:stretch>
        </p:blipFill>
        <p:spPr>
          <a:xfrm>
            <a:off x="4794445" y="65314"/>
            <a:ext cx="7299668" cy="5253135"/>
          </a:xfrm>
        </p:spPr>
      </p:pic>
    </p:spTree>
    <p:extLst>
      <p:ext uri="{BB962C8B-B14F-4D97-AF65-F5344CB8AC3E}">
        <p14:creationId xmlns:p14="http://schemas.microsoft.com/office/powerpoint/2010/main" val="177911468"/>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D8E81F0-738F-A00B-E548-03955D7D570A}"/>
              </a:ext>
            </a:extLst>
          </p:cNvPr>
          <p:cNvSpPr txBox="1"/>
          <p:nvPr/>
        </p:nvSpPr>
        <p:spPr>
          <a:xfrm>
            <a:off x="4622158" y="0"/>
            <a:ext cx="7569841" cy="6858000"/>
          </a:xfrm>
          <a:prstGeom prst="rect">
            <a:avLst/>
          </a:prstGeom>
          <a:noFill/>
        </p:spPr>
        <p:txBody>
          <a:bodyPr wrap="square">
            <a:spAutoFit/>
          </a:bodyPr>
          <a:lstStyle/>
          <a:p>
            <a:pPr algn="l"/>
            <a:r>
              <a:rPr lang="en-US" sz="2400" b="0" i="0" dirty="0">
                <a:solidFill>
                  <a:schemeClr val="accent6">
                    <a:lumMod val="50000"/>
                  </a:schemeClr>
                </a:solidFill>
                <a:effectLst/>
                <a:latin typeface="Source Sans Pro Black" panose="020B0803030403020204" pitchFamily="34" charset="0"/>
                <a:ea typeface="Source Sans Pro Black" panose="020B0803030403020204" pitchFamily="34" charset="0"/>
              </a:rPr>
              <a:t>Predicate calculus extends this by introducing the following elements:</a:t>
            </a:r>
          </a:p>
          <a:p>
            <a:pPr algn="l">
              <a:buFont typeface="+mj-lt"/>
              <a:buAutoNum type="arabicPeriod"/>
            </a:pPr>
            <a:r>
              <a:rPr lang="en-US" sz="2400" b="0" i="0" u="sng" dirty="0">
                <a:solidFill>
                  <a:schemeClr val="accent6">
                    <a:lumMod val="50000"/>
                  </a:schemeClr>
                </a:solidFill>
                <a:effectLst/>
                <a:highlight>
                  <a:srgbClr val="FFFF00"/>
                </a:highlight>
                <a:latin typeface="Source Sans Pro Black" panose="020B0803030403020204" pitchFamily="34" charset="0"/>
                <a:ea typeface="Source Sans Pro Black" panose="020B0803030403020204" pitchFamily="34" charset="0"/>
              </a:rPr>
              <a:t>Variables:</a:t>
            </a:r>
            <a:r>
              <a:rPr lang="en-US" sz="2400" b="0" i="0" u="sng" dirty="0">
                <a:solidFill>
                  <a:schemeClr val="accent6">
                    <a:lumMod val="50000"/>
                  </a:schemeClr>
                </a:solidFill>
                <a:effectLst/>
                <a:latin typeface="Source Sans Pro Black" panose="020B0803030403020204" pitchFamily="34" charset="0"/>
                <a:ea typeface="Source Sans Pro Black" panose="020B0803030403020204" pitchFamily="34" charset="0"/>
              </a:rPr>
              <a:t> </a:t>
            </a:r>
            <a:r>
              <a:rPr lang="en-US" sz="2400" b="0" i="0" dirty="0">
                <a:solidFill>
                  <a:schemeClr val="accent6">
                    <a:lumMod val="50000"/>
                  </a:schemeClr>
                </a:solidFill>
                <a:effectLst/>
                <a:latin typeface="Source Sans Pro Black" panose="020B0803030403020204" pitchFamily="34" charset="0"/>
                <a:ea typeface="Source Sans Pro Black" panose="020B0803030403020204" pitchFamily="34" charset="0"/>
              </a:rPr>
              <a:t>Predicate calculus allows the use of variables to represent objects or individuals in the domain of discourse. This enables us to make statements that refer to any object rather than specific ones.</a:t>
            </a:r>
          </a:p>
          <a:p>
            <a:pPr algn="l">
              <a:buFont typeface="+mj-lt"/>
              <a:buAutoNum type="arabicPeriod"/>
            </a:pPr>
            <a:r>
              <a:rPr lang="en-US" sz="2400" b="0" i="0" u="sng" dirty="0">
                <a:solidFill>
                  <a:schemeClr val="accent6">
                    <a:lumMod val="50000"/>
                  </a:schemeClr>
                </a:solidFill>
                <a:effectLst/>
                <a:highlight>
                  <a:srgbClr val="FFFF00"/>
                </a:highlight>
                <a:latin typeface="Source Sans Pro Black" panose="020B0803030403020204" pitchFamily="34" charset="0"/>
                <a:ea typeface="Source Sans Pro Black" panose="020B0803030403020204" pitchFamily="34" charset="0"/>
              </a:rPr>
              <a:t>Predicates:</a:t>
            </a:r>
            <a:r>
              <a:rPr lang="en-US" sz="2400" b="0" i="0" u="sng" dirty="0">
                <a:solidFill>
                  <a:schemeClr val="accent6">
                    <a:lumMod val="50000"/>
                  </a:schemeClr>
                </a:solidFill>
                <a:effectLst/>
                <a:latin typeface="Source Sans Pro Black" panose="020B0803030403020204" pitchFamily="34" charset="0"/>
                <a:ea typeface="Source Sans Pro Black" panose="020B0803030403020204" pitchFamily="34" charset="0"/>
              </a:rPr>
              <a:t> </a:t>
            </a:r>
            <a:r>
              <a:rPr lang="en-US" sz="2400" b="0" i="0" dirty="0">
                <a:solidFill>
                  <a:schemeClr val="accent6">
                    <a:lumMod val="50000"/>
                  </a:schemeClr>
                </a:solidFill>
                <a:effectLst/>
                <a:latin typeface="Source Sans Pro Black" panose="020B0803030403020204" pitchFamily="34" charset="0"/>
                <a:ea typeface="Source Sans Pro Black" panose="020B0803030403020204" pitchFamily="34" charset="0"/>
              </a:rPr>
              <a:t>Predicates are functions that take one or more variables as arguments and return a truth value (True or False). Predicates are used to describe properties, relationships, or conditions involving objects in the domain.</a:t>
            </a:r>
          </a:p>
          <a:p>
            <a:pPr algn="l">
              <a:buFont typeface="+mj-lt"/>
              <a:buAutoNum type="arabicPeriod"/>
            </a:pPr>
            <a:r>
              <a:rPr lang="en-US" sz="2400" b="0" i="0" u="sng" dirty="0">
                <a:solidFill>
                  <a:schemeClr val="accent6">
                    <a:lumMod val="50000"/>
                  </a:schemeClr>
                </a:solidFill>
                <a:effectLst/>
                <a:highlight>
                  <a:srgbClr val="FFFF00"/>
                </a:highlight>
                <a:latin typeface="Source Sans Pro Black" panose="020B0803030403020204" pitchFamily="34" charset="0"/>
                <a:ea typeface="Source Sans Pro Black" panose="020B0803030403020204" pitchFamily="34" charset="0"/>
              </a:rPr>
              <a:t>Quantifiers:</a:t>
            </a:r>
            <a:r>
              <a:rPr lang="en-US" sz="2400" b="0" i="0" dirty="0">
                <a:solidFill>
                  <a:schemeClr val="accent6">
                    <a:lumMod val="50000"/>
                  </a:schemeClr>
                </a:solidFill>
                <a:effectLst/>
                <a:latin typeface="Source Sans Pro Black" panose="020B0803030403020204" pitchFamily="34" charset="0"/>
                <a:ea typeface="Source Sans Pro Black" panose="020B0803030403020204" pitchFamily="34" charset="0"/>
              </a:rPr>
              <a:t> Predicate calculus introduces quantifiers, such as the </a:t>
            </a:r>
            <a:r>
              <a:rPr lang="en-US" sz="2400" b="1" i="1" u="sng" dirty="0">
                <a:solidFill>
                  <a:schemeClr val="accent6">
                    <a:lumMod val="50000"/>
                  </a:schemeClr>
                </a:solidFill>
                <a:effectLst/>
                <a:latin typeface="Source Sans Pro Black" panose="020B0803030403020204" pitchFamily="34" charset="0"/>
                <a:ea typeface="Source Sans Pro Black" panose="020B0803030403020204" pitchFamily="34" charset="0"/>
              </a:rPr>
              <a:t>universal quantifier (∀) </a:t>
            </a:r>
            <a:r>
              <a:rPr lang="en-US" sz="2400" b="0" i="0" dirty="0">
                <a:solidFill>
                  <a:schemeClr val="accent6">
                    <a:lumMod val="50000"/>
                  </a:schemeClr>
                </a:solidFill>
                <a:effectLst/>
                <a:latin typeface="Source Sans Pro Black" panose="020B0803030403020204" pitchFamily="34" charset="0"/>
                <a:ea typeface="Source Sans Pro Black" panose="020B0803030403020204" pitchFamily="34" charset="0"/>
              </a:rPr>
              <a:t>and the </a:t>
            </a:r>
            <a:r>
              <a:rPr lang="en-US" sz="2400" b="1" i="1" u="sng" dirty="0">
                <a:solidFill>
                  <a:schemeClr val="accent6">
                    <a:lumMod val="50000"/>
                  </a:schemeClr>
                </a:solidFill>
                <a:effectLst/>
                <a:latin typeface="Source Sans Pro Black" panose="020B0803030403020204" pitchFamily="34" charset="0"/>
                <a:ea typeface="Source Sans Pro Black" panose="020B0803030403020204" pitchFamily="34" charset="0"/>
              </a:rPr>
              <a:t>existential quantifier (∃)</a:t>
            </a:r>
            <a:r>
              <a:rPr lang="en-US" sz="2400" b="0" i="0" dirty="0">
                <a:solidFill>
                  <a:schemeClr val="accent6">
                    <a:lumMod val="50000"/>
                  </a:schemeClr>
                </a:solidFill>
                <a:effectLst/>
                <a:latin typeface="Source Sans Pro Black" panose="020B0803030403020204" pitchFamily="34" charset="0"/>
                <a:ea typeface="Source Sans Pro Black" panose="020B0803030403020204" pitchFamily="34" charset="0"/>
              </a:rPr>
              <a:t>. These quantifiers allow us to make statements about all objects in the domain (universal quantification) or at least one object in the domain (existential quantification).</a:t>
            </a:r>
          </a:p>
        </p:txBody>
      </p:sp>
    </p:spTree>
    <p:extLst>
      <p:ext uri="{BB962C8B-B14F-4D97-AF65-F5344CB8AC3E}">
        <p14:creationId xmlns:p14="http://schemas.microsoft.com/office/powerpoint/2010/main" val="2821608733"/>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7E571-EDA0-246B-BBF0-1B8E4183D0A2}"/>
              </a:ext>
            </a:extLst>
          </p:cNvPr>
          <p:cNvSpPr>
            <a:spLocks noGrp="1"/>
          </p:cNvSpPr>
          <p:nvPr>
            <p:ph type="title"/>
          </p:nvPr>
        </p:nvSpPr>
        <p:spPr>
          <a:xfrm>
            <a:off x="158620" y="786383"/>
            <a:ext cx="4002413" cy="2093975"/>
          </a:xfrm>
        </p:spPr>
        <p:txBody>
          <a:bodyPr>
            <a:normAutofit fontScale="90000"/>
          </a:bodyPr>
          <a:lstStyle/>
          <a:p>
            <a:r>
              <a:rPr lang="en-IN" dirty="0"/>
              <a:t>Real world example of how predicate calculus can be applied</a:t>
            </a:r>
          </a:p>
        </p:txBody>
      </p:sp>
      <p:sp>
        <p:nvSpPr>
          <p:cNvPr id="3" name="Content Placeholder 2">
            <a:extLst>
              <a:ext uri="{FF2B5EF4-FFF2-40B4-BE49-F238E27FC236}">
                <a16:creationId xmlns:a16="http://schemas.microsoft.com/office/drawing/2014/main" id="{E6B4122F-66FB-EC99-3EAD-E15B1270D74D}"/>
              </a:ext>
            </a:extLst>
          </p:cNvPr>
          <p:cNvSpPr>
            <a:spLocks noGrp="1"/>
          </p:cNvSpPr>
          <p:nvPr>
            <p:ph idx="1"/>
          </p:nvPr>
        </p:nvSpPr>
        <p:spPr>
          <a:xfrm>
            <a:off x="4665306" y="0"/>
            <a:ext cx="7526694" cy="6857999"/>
          </a:xfrm>
        </p:spPr>
        <p:txBody>
          <a:bodyPr>
            <a:normAutofit fontScale="55000" lnSpcReduction="20000"/>
          </a:bodyPr>
          <a:lstStyle/>
          <a:p>
            <a:r>
              <a:rPr lang="en-US" dirty="0"/>
              <a:t>Certainly, predicate calculus has various real-world applications in different domains. Here are examples of how it can be applied in database querying, formal verification, natural language processing, and mathematics and proofs:</a:t>
            </a:r>
          </a:p>
          <a:p>
            <a:endParaRPr lang="en-US" dirty="0"/>
          </a:p>
          <a:p>
            <a:r>
              <a:rPr lang="en-US" dirty="0"/>
              <a:t>**1. Database Querying:**</a:t>
            </a:r>
          </a:p>
          <a:p>
            <a:r>
              <a:rPr lang="en-US" dirty="0"/>
              <a:t>   - **Example:** Consider a database of employees in a company with attributes like name, age, department, and salary. Predicate calculus can be applied to formulate queries such as "Find all employees in the HR department who earn more than $50,000." Here, predicates would represent conditions like "in HR department" and "earns more than $50,000."</a:t>
            </a:r>
          </a:p>
          <a:p>
            <a:endParaRPr lang="en-US" dirty="0"/>
          </a:p>
          <a:p>
            <a:r>
              <a:rPr lang="en-US" dirty="0"/>
              <a:t>**2. Formal Verification:**</a:t>
            </a:r>
          </a:p>
          <a:p>
            <a:r>
              <a:rPr lang="en-US" dirty="0"/>
              <a:t>   - **Example:** In hardware and software engineering, formal verification involves checking whether a system or program meets specified requirements or behaves correctly. Predicate calculus can be used to define formal specifications and properties. For instance, in software, you might express properties like "the program always terminates" or "data integrity is maintained."</a:t>
            </a:r>
          </a:p>
          <a:p>
            <a:endParaRPr lang="en-US" dirty="0"/>
          </a:p>
          <a:p>
            <a:r>
              <a:rPr lang="en-US" dirty="0"/>
              <a:t>**3. Natural Language Processing (NLP):**</a:t>
            </a:r>
          </a:p>
          <a:p>
            <a:r>
              <a:rPr lang="en-US" dirty="0"/>
              <a:t>   - **Example:** In NLP, predicate calculus can be used to parse and analyze the structure of sentences. For instance, consider the sentence "All cats are mammals." Predicate calculus can represent this as ∀x (Cat(x) → Mammal(x)), where Cat(x) and Mammal(x) are predicates indicating whether x is a cat or a mammal, respectively. This representation can be used for logical reasoning and information extraction.</a:t>
            </a:r>
          </a:p>
          <a:p>
            <a:endParaRPr lang="en-US" dirty="0"/>
          </a:p>
          <a:p>
            <a:r>
              <a:rPr lang="en-US" dirty="0"/>
              <a:t>**4. Mathematics and Proofs:**</a:t>
            </a:r>
          </a:p>
          <a:p>
            <a:r>
              <a:rPr lang="en-US" dirty="0"/>
              <a:t>   - **Example:** In mathematics, predicate calculus is foundational for expressing and proving mathematical theorems. For instance, in number theory, one can use predicate calculus to represent statements like "For all integers x and y, if x is even and y is odd, then x + y is odd." This can be formalized as ∀x ∀y (Even(x) ∧ Odd(y) → Odd(x + y)), where Even(x) and Odd(y) are predicates indicating whether x is even and y is odd, respectively.</a:t>
            </a:r>
          </a:p>
          <a:p>
            <a:endParaRPr lang="en-US" dirty="0"/>
          </a:p>
          <a:p>
            <a:r>
              <a:rPr lang="en-US" dirty="0"/>
              <a:t>Predicate calculus provides a powerful framework for representing and reasoning about complex relationships, conditions, and properties in various real-world applications. Its formal and precise nature makes it particularly useful for handling structured data, logical analysis, and formal reasoning in different fields.</a:t>
            </a:r>
            <a:endParaRPr lang="en-IN" dirty="0"/>
          </a:p>
        </p:txBody>
      </p:sp>
    </p:spTree>
    <p:extLst>
      <p:ext uri="{BB962C8B-B14F-4D97-AF65-F5344CB8AC3E}">
        <p14:creationId xmlns:p14="http://schemas.microsoft.com/office/powerpoint/2010/main" val="2976661666"/>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A8FF0D-BE61-D3D3-BA87-83ABF034F214}"/>
              </a:ext>
            </a:extLst>
          </p:cNvPr>
          <p:cNvSpPr>
            <a:spLocks noGrp="1"/>
          </p:cNvSpPr>
          <p:nvPr>
            <p:ph idx="1"/>
          </p:nvPr>
        </p:nvSpPr>
        <p:spPr/>
        <p:txBody>
          <a:bodyPr>
            <a:normAutofit fontScale="92500"/>
          </a:bodyPr>
          <a:lstStyle/>
          <a:p>
            <a:r>
              <a:rPr lang="en-US" sz="2400" b="0" i="0" dirty="0">
                <a:solidFill>
                  <a:schemeClr val="accent6">
                    <a:lumMod val="50000"/>
                  </a:schemeClr>
                </a:solidFill>
                <a:effectLst/>
                <a:latin typeface="Source Sans Pro Black" panose="020B0803030403020204" pitchFamily="34" charset="0"/>
                <a:ea typeface="Source Sans Pro Black" panose="020B0803030403020204" pitchFamily="34" charset="0"/>
              </a:rPr>
              <a:t>By incorporating variables, predicates, and quantifiers, predicate calculus enables the expression of complex statements like "For all x, if x is a human, then x is mortal" or "There exists an x such that x is a prime number." This added expressiveness makes predicate calculus a powerful tool for formalizing and reasoning about relationships, properties, and conditions in various domains, including mathematics, philosophy, computer science, and artificial intelligence. It serves as a foundation for more advanced logical systems and knowledge representation languages.</a:t>
            </a:r>
            <a:endParaRPr lang="en-IN" sz="2400" dirty="0">
              <a:solidFill>
                <a:schemeClr val="accent6">
                  <a:lumMod val="50000"/>
                </a:schemeClr>
              </a:solidFill>
              <a:latin typeface="Source Sans Pro Black" panose="020B0803030403020204" pitchFamily="34" charset="0"/>
              <a:ea typeface="Source Sans Pro Black" panose="020B0803030403020204" pitchFamily="34" charset="0"/>
            </a:endParaRPr>
          </a:p>
        </p:txBody>
      </p:sp>
    </p:spTree>
    <p:extLst>
      <p:ext uri="{BB962C8B-B14F-4D97-AF65-F5344CB8AC3E}">
        <p14:creationId xmlns:p14="http://schemas.microsoft.com/office/powerpoint/2010/main" val="97794534"/>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584EA-77E6-638C-67FA-FBCDB4DE192A}"/>
              </a:ext>
            </a:extLst>
          </p:cNvPr>
          <p:cNvSpPr>
            <a:spLocks noGrp="1"/>
          </p:cNvSpPr>
          <p:nvPr>
            <p:ph type="title"/>
          </p:nvPr>
        </p:nvSpPr>
        <p:spPr>
          <a:xfrm>
            <a:off x="0" y="786383"/>
            <a:ext cx="3970117" cy="4121283"/>
          </a:xfrm>
        </p:spPr>
        <p:txBody>
          <a:bodyPr>
            <a:normAutofit/>
          </a:bodyPr>
          <a:lstStyle/>
          <a:p>
            <a:r>
              <a:rPr lang="en-IN" sz="5400" dirty="0"/>
              <a:t>Statements and its examples</a:t>
            </a:r>
          </a:p>
        </p:txBody>
      </p:sp>
      <p:sp>
        <p:nvSpPr>
          <p:cNvPr id="9" name="Content Placeholder 8">
            <a:extLst>
              <a:ext uri="{FF2B5EF4-FFF2-40B4-BE49-F238E27FC236}">
                <a16:creationId xmlns:a16="http://schemas.microsoft.com/office/drawing/2014/main" id="{3070772A-40F7-1049-2AA0-AB92FFA72E13}"/>
              </a:ext>
            </a:extLst>
          </p:cNvPr>
          <p:cNvSpPr>
            <a:spLocks noGrp="1"/>
          </p:cNvSpPr>
          <p:nvPr>
            <p:ph idx="1"/>
          </p:nvPr>
        </p:nvSpPr>
        <p:spPr>
          <a:xfrm>
            <a:off x="4692752" y="22454"/>
            <a:ext cx="7499247" cy="6835546"/>
          </a:xfrm>
        </p:spPr>
        <p:txBody>
          <a:bodyPr>
            <a:normAutofit fontScale="92500" lnSpcReduction="10000"/>
          </a:bodyPr>
          <a:lstStyle/>
          <a:p>
            <a:pPr marL="0" indent="0" algn="l">
              <a:buNone/>
            </a:pPr>
            <a:r>
              <a:rPr lang="en-US" sz="2000" b="1" i="0" dirty="0">
                <a:solidFill>
                  <a:schemeClr val="accent6">
                    <a:lumMod val="50000"/>
                  </a:schemeClr>
                </a:solidFill>
                <a:effectLst/>
                <a:latin typeface="Source Sans Pro Black" panose="020B0803030403020204" pitchFamily="34" charset="0"/>
                <a:ea typeface="Source Sans Pro Black" panose="020B0803030403020204" pitchFamily="34" charset="0"/>
              </a:rPr>
              <a:t>Statements</a:t>
            </a:r>
            <a:r>
              <a:rPr lang="en-US" sz="2000" b="0" i="0" dirty="0">
                <a:solidFill>
                  <a:schemeClr val="accent6">
                    <a:lumMod val="50000"/>
                  </a:schemeClr>
                </a:solidFill>
                <a:effectLst/>
                <a:latin typeface="Source Sans Pro Black" panose="020B0803030403020204" pitchFamily="34" charset="0"/>
                <a:ea typeface="Source Sans Pro Black" panose="020B0803030403020204" pitchFamily="34" charset="0"/>
              </a:rPr>
              <a:t> in the context of predicate calculus are declarative sentences that can be either true or false. These statements are typically constructed using predicates, variables, and quantifiers. </a:t>
            </a:r>
            <a:br>
              <a:rPr lang="en-US" sz="2000" b="0" i="0" dirty="0">
                <a:solidFill>
                  <a:schemeClr val="accent6">
                    <a:lumMod val="50000"/>
                  </a:schemeClr>
                </a:solidFill>
                <a:effectLst/>
                <a:latin typeface="Source Sans Pro Black" panose="020B0803030403020204" pitchFamily="34" charset="0"/>
                <a:ea typeface="Source Sans Pro Black" panose="020B0803030403020204" pitchFamily="34" charset="0"/>
              </a:rPr>
            </a:br>
            <a:br>
              <a:rPr lang="en-US" sz="2000" b="0" i="0" dirty="0">
                <a:solidFill>
                  <a:schemeClr val="accent6">
                    <a:lumMod val="50000"/>
                  </a:schemeClr>
                </a:solidFill>
                <a:effectLst/>
                <a:latin typeface="Source Sans Pro Black" panose="020B0803030403020204" pitchFamily="34" charset="0"/>
                <a:ea typeface="Source Sans Pro Black" panose="020B0803030403020204" pitchFamily="34" charset="0"/>
              </a:rPr>
            </a:br>
            <a:r>
              <a:rPr lang="en-US" sz="2000" b="0" i="0" dirty="0">
                <a:solidFill>
                  <a:schemeClr val="accent6">
                    <a:lumMod val="50000"/>
                  </a:schemeClr>
                </a:solidFill>
                <a:effectLst/>
                <a:latin typeface="Source Sans Pro Black" panose="020B0803030403020204" pitchFamily="34" charset="0"/>
                <a:ea typeface="Source Sans Pro Black" panose="020B0803030403020204" pitchFamily="34" charset="0"/>
              </a:rPr>
              <a:t>1.</a:t>
            </a:r>
            <a:r>
              <a:rPr lang="en-US" b="1" i="0" dirty="0">
                <a:solidFill>
                  <a:srgbClr val="374151"/>
                </a:solidFill>
                <a:effectLst/>
                <a:latin typeface="Söhne"/>
              </a:rPr>
              <a:t>Simple Predicate Statement:</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Predicate: "P(x)" representing "x is a student."</a:t>
            </a:r>
          </a:p>
          <a:p>
            <a:pPr marL="742950" lvl="1" indent="-285750" algn="l">
              <a:buFont typeface="+mj-lt"/>
              <a:buAutoNum type="arabicPeriod"/>
            </a:pPr>
            <a:r>
              <a:rPr lang="en-US" b="0" i="0" dirty="0">
                <a:solidFill>
                  <a:srgbClr val="374151"/>
                </a:solidFill>
                <a:effectLst/>
                <a:latin typeface="Söhne"/>
              </a:rPr>
              <a:t>Statement: "John is a student," where "John" is a specific value for the variable "x."</a:t>
            </a:r>
          </a:p>
          <a:p>
            <a:pPr marL="742950" lvl="1" indent="-285750" algn="l">
              <a:buFont typeface="+mj-lt"/>
              <a:buAutoNum type="arabicPeriod"/>
            </a:pPr>
            <a:r>
              <a:rPr lang="en-US" b="0" i="0" dirty="0">
                <a:solidFill>
                  <a:srgbClr val="374151"/>
                </a:solidFill>
                <a:effectLst/>
                <a:latin typeface="Söhne"/>
              </a:rPr>
              <a:t>Truth Value: True if John is indeed a student, False if not.</a:t>
            </a:r>
          </a:p>
          <a:p>
            <a:pPr marL="0" indent="0" algn="l">
              <a:buNone/>
            </a:pPr>
            <a:r>
              <a:rPr lang="en-US" b="1" i="0" dirty="0">
                <a:solidFill>
                  <a:srgbClr val="374151"/>
                </a:solidFill>
                <a:effectLst/>
                <a:latin typeface="Söhne"/>
              </a:rPr>
              <a:t>2.Universal Quantification:</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Statement: "For all x, P(x)" meaning "Every person is a student."</a:t>
            </a:r>
          </a:p>
          <a:p>
            <a:pPr marL="742950" lvl="1" indent="-285750" algn="l">
              <a:buFont typeface="+mj-lt"/>
              <a:buAutoNum type="arabicPeriod"/>
            </a:pPr>
            <a:r>
              <a:rPr lang="en-US" b="0" i="0" dirty="0">
                <a:solidFill>
                  <a:srgbClr val="374151"/>
                </a:solidFill>
                <a:effectLst/>
                <a:latin typeface="Söhne"/>
              </a:rPr>
              <a:t>Here, the statement asserts that the predicate "P(x)" holds true for every possible value of "x."</a:t>
            </a:r>
          </a:p>
          <a:p>
            <a:pPr marL="0" indent="0" algn="l">
              <a:buNone/>
            </a:pPr>
            <a:r>
              <a:rPr lang="en-US" b="1" i="0" dirty="0">
                <a:solidFill>
                  <a:srgbClr val="374151"/>
                </a:solidFill>
                <a:effectLst/>
                <a:latin typeface="Söhne"/>
              </a:rPr>
              <a:t>3.Existential Quantification:</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Statement: "There exists an x such that P(x)" meaning "There is at least one student."</a:t>
            </a:r>
          </a:p>
          <a:p>
            <a:pPr marL="742950" lvl="1" indent="-285750" algn="l">
              <a:buFont typeface="+mj-lt"/>
              <a:buAutoNum type="arabicPeriod"/>
            </a:pPr>
            <a:r>
              <a:rPr lang="en-US" b="0" i="0" dirty="0">
                <a:solidFill>
                  <a:srgbClr val="374151"/>
                </a:solidFill>
                <a:effectLst/>
                <a:latin typeface="Söhne"/>
              </a:rPr>
              <a:t>The statement is true if there is at least one individual for which "P(x)" is true.</a:t>
            </a:r>
          </a:p>
          <a:p>
            <a:pPr marL="0" indent="0" algn="l">
              <a:buNone/>
            </a:pPr>
            <a:r>
              <a:rPr lang="en-US" b="1" i="0" dirty="0">
                <a:solidFill>
                  <a:srgbClr val="374151"/>
                </a:solidFill>
                <a:effectLst/>
                <a:latin typeface="Söhne"/>
              </a:rPr>
              <a:t>4.Negation:</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Predicate: "Q(x)" representing "x is not a professor."</a:t>
            </a:r>
          </a:p>
          <a:p>
            <a:pPr marL="742950" lvl="1" indent="-285750" algn="l">
              <a:buFont typeface="+mj-lt"/>
              <a:buAutoNum type="arabicPeriod"/>
            </a:pPr>
            <a:r>
              <a:rPr lang="en-US" b="0" i="0" dirty="0">
                <a:solidFill>
                  <a:srgbClr val="374151"/>
                </a:solidFill>
                <a:effectLst/>
                <a:latin typeface="Söhne"/>
              </a:rPr>
              <a:t>Statement: "It is not the case that Q(x)," which negates the predicate.</a:t>
            </a:r>
          </a:p>
          <a:p>
            <a:pPr marL="742950" lvl="1" indent="-285750" algn="l">
              <a:buFont typeface="+mj-lt"/>
              <a:buAutoNum type="arabicPeriod"/>
            </a:pPr>
            <a:r>
              <a:rPr lang="en-US" b="0" i="0" dirty="0">
                <a:solidFill>
                  <a:srgbClr val="374151"/>
                </a:solidFill>
                <a:effectLst/>
                <a:latin typeface="Söhne"/>
              </a:rPr>
              <a:t>Truth Value: True if the individual represented by "x" is not a professor.</a:t>
            </a:r>
          </a:p>
          <a:p>
            <a:pPr algn="l"/>
            <a:endParaRPr lang="en-US" b="0" i="0" dirty="0">
              <a:solidFill>
                <a:srgbClr val="374151"/>
              </a:solidFill>
              <a:effectLst/>
              <a:latin typeface="Söhne"/>
            </a:endParaRPr>
          </a:p>
          <a:p>
            <a:pPr algn="l"/>
            <a:endParaRPr lang="en-US" sz="2000" b="0" i="0" dirty="0">
              <a:solidFill>
                <a:schemeClr val="accent6">
                  <a:lumMod val="50000"/>
                </a:schemeClr>
              </a:solidFill>
              <a:effectLst/>
              <a:latin typeface="Source Sans Pro Black" panose="020B0803030403020204" pitchFamily="34" charset="0"/>
              <a:ea typeface="Source Sans Pro Black" panose="020B0803030403020204" pitchFamily="34" charset="0"/>
            </a:endParaRPr>
          </a:p>
          <a:p>
            <a:endParaRPr lang="en-IN" sz="2000" dirty="0">
              <a:solidFill>
                <a:schemeClr val="accent6">
                  <a:lumMod val="50000"/>
                </a:schemeClr>
              </a:solidFill>
              <a:latin typeface="Source Sans Pro Black" panose="020B0803030403020204" pitchFamily="34" charset="0"/>
              <a:ea typeface="Source Sans Pro Black" panose="020B0803030403020204" pitchFamily="34" charset="0"/>
            </a:endParaRPr>
          </a:p>
        </p:txBody>
      </p:sp>
    </p:spTree>
    <p:extLst>
      <p:ext uri="{BB962C8B-B14F-4D97-AF65-F5344CB8AC3E}">
        <p14:creationId xmlns:p14="http://schemas.microsoft.com/office/powerpoint/2010/main" val="397394776"/>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294FDB-6A2B-C6FA-8C22-86109BD53683}"/>
              </a:ext>
            </a:extLst>
          </p:cNvPr>
          <p:cNvSpPr>
            <a:spLocks noGrp="1"/>
          </p:cNvSpPr>
          <p:nvPr>
            <p:ph idx="1"/>
          </p:nvPr>
        </p:nvSpPr>
        <p:spPr>
          <a:xfrm>
            <a:off x="4791919" y="185195"/>
            <a:ext cx="6595409" cy="5922361"/>
          </a:xfrm>
        </p:spPr>
        <p:txBody>
          <a:bodyPr/>
          <a:lstStyle/>
          <a:p>
            <a:pPr algn="l"/>
            <a:r>
              <a:rPr lang="en-US" b="1" i="0" dirty="0">
                <a:solidFill>
                  <a:srgbClr val="374151"/>
                </a:solidFill>
                <a:effectLst/>
                <a:latin typeface="Söhne"/>
              </a:rPr>
              <a:t>5.Complex Statement with Connectives:</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Predicates: "R(x)" representing "x is an engineer" and "S(x)" representing "x is a programmer."</a:t>
            </a:r>
          </a:p>
          <a:p>
            <a:pPr algn="l">
              <a:buFont typeface="Arial" panose="020B0604020202020204" pitchFamily="34" charset="0"/>
              <a:buChar char="•"/>
            </a:pPr>
            <a:r>
              <a:rPr lang="en-US" b="0" i="0" dirty="0">
                <a:solidFill>
                  <a:srgbClr val="374151"/>
                </a:solidFill>
                <a:effectLst/>
                <a:latin typeface="Söhne"/>
              </a:rPr>
              <a:t>Statement: "For all x, (R(x) → S(x))" meaning "Every engineer is a programmer."</a:t>
            </a:r>
          </a:p>
          <a:p>
            <a:pPr algn="l">
              <a:buFont typeface="Arial" panose="020B0604020202020204" pitchFamily="34" charset="0"/>
              <a:buChar char="•"/>
            </a:pPr>
            <a:r>
              <a:rPr lang="en-US" b="0" i="0" dirty="0">
                <a:solidFill>
                  <a:srgbClr val="374151"/>
                </a:solidFill>
                <a:effectLst/>
                <a:latin typeface="Söhne"/>
              </a:rPr>
              <a:t>The implication (→) connects the predicates, stating that if someone is an engineer, they are also a programmer.</a:t>
            </a:r>
          </a:p>
          <a:p>
            <a:endParaRPr lang="en-IN" dirty="0"/>
          </a:p>
        </p:txBody>
      </p:sp>
    </p:spTree>
    <p:extLst>
      <p:ext uri="{BB962C8B-B14F-4D97-AF65-F5344CB8AC3E}">
        <p14:creationId xmlns:p14="http://schemas.microsoft.com/office/powerpoint/2010/main" val="1375864740"/>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7743A-4B3F-2EC6-9E23-E9FCAAA47C13}"/>
              </a:ext>
            </a:extLst>
          </p:cNvPr>
          <p:cNvSpPr>
            <a:spLocks noGrp="1"/>
          </p:cNvSpPr>
          <p:nvPr>
            <p:ph type="title"/>
          </p:nvPr>
        </p:nvSpPr>
        <p:spPr>
          <a:xfrm>
            <a:off x="643466" y="786383"/>
            <a:ext cx="3465547" cy="3565698"/>
          </a:xfrm>
        </p:spPr>
        <p:txBody>
          <a:bodyPr>
            <a:normAutofit/>
          </a:bodyPr>
          <a:lstStyle/>
          <a:p>
            <a:r>
              <a:rPr lang="en-IN" sz="5400" dirty="0"/>
              <a:t>Notation used in predicate calculus</a:t>
            </a:r>
          </a:p>
        </p:txBody>
      </p:sp>
      <p:sp>
        <p:nvSpPr>
          <p:cNvPr id="3" name="Content Placeholder 2">
            <a:extLst>
              <a:ext uri="{FF2B5EF4-FFF2-40B4-BE49-F238E27FC236}">
                <a16:creationId xmlns:a16="http://schemas.microsoft.com/office/drawing/2014/main" id="{9E8D4F59-ADDC-1D79-3EED-6394716E8100}"/>
              </a:ext>
            </a:extLst>
          </p:cNvPr>
          <p:cNvSpPr>
            <a:spLocks noGrp="1"/>
          </p:cNvSpPr>
          <p:nvPr>
            <p:ph idx="1"/>
          </p:nvPr>
        </p:nvSpPr>
        <p:spPr>
          <a:xfrm>
            <a:off x="4606725" y="-92597"/>
            <a:ext cx="7492678" cy="7060556"/>
          </a:xfrm>
        </p:spPr>
        <p:txBody>
          <a:bodyPr>
            <a:noAutofit/>
          </a:bodyPr>
          <a:lstStyle/>
          <a:p>
            <a:pPr algn="l"/>
            <a:r>
              <a:rPr lang="en-US" sz="1450" b="0" i="0" dirty="0">
                <a:solidFill>
                  <a:srgbClr val="374151"/>
                </a:solidFill>
                <a:effectLst/>
                <a:latin typeface="Source Sans Pro Black" panose="020B0803030403020204" pitchFamily="34" charset="0"/>
                <a:ea typeface="Source Sans Pro Black" panose="020B0803030403020204" pitchFamily="34" charset="0"/>
              </a:rPr>
              <a:t>In predicate calculus, several notations are used to represent different elements of statements. Here's a brief explanation:</a:t>
            </a:r>
          </a:p>
          <a:p>
            <a:pPr algn="l">
              <a:buFont typeface="Arial" panose="020B0604020202020204" pitchFamily="34" charset="0"/>
              <a:buChar char="•"/>
            </a:pPr>
            <a:r>
              <a:rPr lang="en-US" sz="1450" i="1" u="sng" dirty="0">
                <a:solidFill>
                  <a:srgbClr val="374151"/>
                </a:solidFill>
                <a:effectLst/>
                <a:highlight>
                  <a:srgbClr val="FFFF00"/>
                </a:highlight>
                <a:latin typeface="Source Sans Pro Black" panose="020B0803030403020204" pitchFamily="34" charset="0"/>
                <a:ea typeface="Source Sans Pro Black" panose="020B0803030403020204" pitchFamily="34" charset="0"/>
              </a:rPr>
              <a:t>Predicates: </a:t>
            </a:r>
            <a:r>
              <a:rPr lang="en-US" sz="1450" b="0" i="0" dirty="0">
                <a:solidFill>
                  <a:srgbClr val="374151"/>
                </a:solidFill>
                <a:effectLst/>
                <a:latin typeface="Source Sans Pro Black" panose="020B0803030403020204" pitchFamily="34" charset="0"/>
                <a:ea typeface="Source Sans Pro Black" panose="020B0803030403020204" pitchFamily="34" charset="0"/>
              </a:rPr>
              <a:t>Predicates are represented using symbols or letters, often followed by one or more variables within parentheses. For example, "P(x)" might represent the predicate "x is a student."</a:t>
            </a:r>
          </a:p>
          <a:p>
            <a:pPr algn="l">
              <a:buFont typeface="Arial" panose="020B0604020202020204" pitchFamily="34" charset="0"/>
              <a:buChar char="•"/>
            </a:pPr>
            <a:r>
              <a:rPr lang="en-US" sz="1450" i="1" u="sng" dirty="0">
                <a:solidFill>
                  <a:srgbClr val="374151"/>
                </a:solidFill>
                <a:effectLst/>
                <a:highlight>
                  <a:srgbClr val="FFFF00"/>
                </a:highlight>
                <a:latin typeface="Source Sans Pro Black" panose="020B0803030403020204" pitchFamily="34" charset="0"/>
                <a:ea typeface="Source Sans Pro Black" panose="020B0803030403020204" pitchFamily="34" charset="0"/>
              </a:rPr>
              <a:t>Variables:</a:t>
            </a:r>
            <a:r>
              <a:rPr lang="en-US" sz="1450" b="0" i="0" dirty="0">
                <a:solidFill>
                  <a:srgbClr val="374151"/>
                </a:solidFill>
                <a:effectLst/>
                <a:latin typeface="Source Sans Pro Black" panose="020B0803030403020204" pitchFamily="34" charset="0"/>
                <a:ea typeface="Source Sans Pro Black" panose="020B0803030403020204" pitchFamily="34" charset="0"/>
              </a:rPr>
              <a:t> Variables are typically represented using lowercase letters, such as "x," "y," or "z." They stand for unspecified individuals or objects in the domain of discourse.</a:t>
            </a:r>
          </a:p>
          <a:p>
            <a:pPr algn="l">
              <a:buFont typeface="Arial" panose="020B0604020202020204" pitchFamily="34" charset="0"/>
              <a:buChar char="•"/>
            </a:pPr>
            <a:r>
              <a:rPr lang="en-US" sz="1450" i="1" u="sng" dirty="0">
                <a:solidFill>
                  <a:srgbClr val="374151"/>
                </a:solidFill>
                <a:effectLst/>
                <a:highlight>
                  <a:srgbClr val="FFFF00"/>
                </a:highlight>
                <a:latin typeface="Source Sans Pro Black" panose="020B0803030403020204" pitchFamily="34" charset="0"/>
                <a:ea typeface="Source Sans Pro Black" panose="020B0803030403020204" pitchFamily="34" charset="0"/>
              </a:rPr>
              <a:t>Quantifiers</a:t>
            </a:r>
            <a:r>
              <a:rPr lang="en-US" sz="1450" b="1" i="0" dirty="0">
                <a:solidFill>
                  <a:srgbClr val="374151"/>
                </a:solidFill>
                <a:effectLst/>
                <a:latin typeface="Source Sans Pro Black" panose="020B0803030403020204" pitchFamily="34" charset="0"/>
                <a:ea typeface="Source Sans Pro Black" panose="020B0803030403020204" pitchFamily="34" charset="0"/>
              </a:rPr>
              <a:t>:</a:t>
            </a:r>
            <a:r>
              <a:rPr lang="en-US" sz="1450" b="0" i="0" dirty="0">
                <a:solidFill>
                  <a:srgbClr val="374151"/>
                </a:solidFill>
                <a:effectLst/>
                <a:latin typeface="Source Sans Pro Black" panose="020B0803030403020204" pitchFamily="34" charset="0"/>
                <a:ea typeface="Source Sans Pro Black" panose="020B0803030403020204" pitchFamily="34" charset="0"/>
              </a:rPr>
              <a:t> Quantifiers indicate the scope of a statement. Common quantifiers include:</a:t>
            </a:r>
          </a:p>
          <a:p>
            <a:pPr marL="742950" lvl="1" indent="-285750" algn="l">
              <a:buFont typeface="Arial" panose="020B0604020202020204" pitchFamily="34" charset="0"/>
              <a:buChar char="•"/>
            </a:pPr>
            <a:r>
              <a:rPr lang="en-US" sz="1450" b="1" i="0" dirty="0">
                <a:solidFill>
                  <a:srgbClr val="374151"/>
                </a:solidFill>
                <a:effectLst/>
                <a:latin typeface="Source Sans Pro Black" panose="020B0803030403020204" pitchFamily="34" charset="0"/>
                <a:ea typeface="Source Sans Pro Black" panose="020B0803030403020204" pitchFamily="34" charset="0"/>
              </a:rPr>
              <a:t>Universal Quantifier (∀):</a:t>
            </a:r>
            <a:r>
              <a:rPr lang="en-US" sz="1450" b="0" i="0" dirty="0">
                <a:solidFill>
                  <a:srgbClr val="374151"/>
                </a:solidFill>
                <a:effectLst/>
                <a:latin typeface="Source Sans Pro Black" panose="020B0803030403020204" pitchFamily="34" charset="0"/>
                <a:ea typeface="Source Sans Pro Black" panose="020B0803030403020204" pitchFamily="34" charset="0"/>
              </a:rPr>
              <a:t> Represents "for all" or "for every." For example, "∀x" signifies "for all x."</a:t>
            </a:r>
          </a:p>
          <a:p>
            <a:pPr marL="742950" lvl="1" indent="-285750" algn="l">
              <a:buFont typeface="Arial" panose="020B0604020202020204" pitchFamily="34" charset="0"/>
              <a:buChar char="•"/>
            </a:pPr>
            <a:r>
              <a:rPr lang="en-US" sz="1450" b="1" i="0" dirty="0">
                <a:solidFill>
                  <a:srgbClr val="374151"/>
                </a:solidFill>
                <a:effectLst/>
                <a:latin typeface="Source Sans Pro Black" panose="020B0803030403020204" pitchFamily="34" charset="0"/>
                <a:ea typeface="Source Sans Pro Black" panose="020B0803030403020204" pitchFamily="34" charset="0"/>
              </a:rPr>
              <a:t>Existential Quantifier (∃):</a:t>
            </a:r>
            <a:r>
              <a:rPr lang="en-US" sz="1450" b="0" i="0" dirty="0">
                <a:solidFill>
                  <a:srgbClr val="374151"/>
                </a:solidFill>
                <a:effectLst/>
                <a:latin typeface="Source Sans Pro Black" panose="020B0803030403020204" pitchFamily="34" charset="0"/>
                <a:ea typeface="Source Sans Pro Black" panose="020B0803030403020204" pitchFamily="34" charset="0"/>
              </a:rPr>
              <a:t> Represents "there exists" or "there is." For example, "∃x" signifies "there exists an x."</a:t>
            </a:r>
          </a:p>
          <a:p>
            <a:pPr algn="l">
              <a:buFont typeface="Arial" panose="020B0604020202020204" pitchFamily="34" charset="0"/>
              <a:buChar char="•"/>
            </a:pPr>
            <a:r>
              <a:rPr lang="en-US" sz="1450" i="1" u="sng" dirty="0">
                <a:solidFill>
                  <a:srgbClr val="374151"/>
                </a:solidFill>
                <a:effectLst/>
                <a:highlight>
                  <a:srgbClr val="FFFF00"/>
                </a:highlight>
                <a:latin typeface="Source Sans Pro Black" panose="020B0803030403020204" pitchFamily="34" charset="0"/>
                <a:ea typeface="Source Sans Pro Black" panose="020B0803030403020204" pitchFamily="34" charset="0"/>
              </a:rPr>
              <a:t>Connectives:</a:t>
            </a:r>
            <a:r>
              <a:rPr lang="en-US" sz="1450" b="0" i="0" dirty="0">
                <a:solidFill>
                  <a:srgbClr val="374151"/>
                </a:solidFill>
                <a:effectLst/>
                <a:latin typeface="Source Sans Pro Black" panose="020B0803030403020204" pitchFamily="34" charset="0"/>
                <a:ea typeface="Source Sans Pro Black" panose="020B0803030403020204" pitchFamily="34" charset="0"/>
              </a:rPr>
              <a:t> Connectives like AND (∧), OR (∨), and NOT (¬) are used to combine and manipulate statements, just like in propositional logic.</a:t>
            </a:r>
          </a:p>
          <a:p>
            <a:pPr algn="l">
              <a:buFont typeface="Arial" panose="020B0604020202020204" pitchFamily="34" charset="0"/>
              <a:buChar char="•"/>
            </a:pPr>
            <a:r>
              <a:rPr lang="en-US" sz="1450" i="1" u="sng" dirty="0">
                <a:solidFill>
                  <a:srgbClr val="374151"/>
                </a:solidFill>
                <a:effectLst/>
                <a:highlight>
                  <a:srgbClr val="FFFF00"/>
                </a:highlight>
                <a:latin typeface="Source Sans Pro Black" panose="020B0803030403020204" pitchFamily="34" charset="0"/>
                <a:ea typeface="Source Sans Pro Black" panose="020B0803030403020204" pitchFamily="34" charset="0"/>
              </a:rPr>
              <a:t>Brackets and Parentheses</a:t>
            </a:r>
            <a:r>
              <a:rPr lang="en-US" sz="1450" b="1" i="0" dirty="0">
                <a:solidFill>
                  <a:srgbClr val="374151"/>
                </a:solidFill>
                <a:effectLst/>
                <a:latin typeface="Source Sans Pro Black" panose="020B0803030403020204" pitchFamily="34" charset="0"/>
                <a:ea typeface="Source Sans Pro Black" panose="020B0803030403020204" pitchFamily="34" charset="0"/>
              </a:rPr>
              <a:t>:</a:t>
            </a:r>
            <a:r>
              <a:rPr lang="en-US" sz="1450" b="0" i="0" dirty="0">
                <a:solidFill>
                  <a:srgbClr val="374151"/>
                </a:solidFill>
                <a:effectLst/>
                <a:latin typeface="Source Sans Pro Black" panose="020B0803030403020204" pitchFamily="34" charset="0"/>
                <a:ea typeface="Source Sans Pro Black" panose="020B0803030403020204" pitchFamily="34" charset="0"/>
              </a:rPr>
              <a:t> Parentheses are used to group elements of a statement and clarify the order of operations. For instance, "(P(x) ∧ Q(y))" indicates that "P(x)" and "Q(y)" are combined using the AND operator.</a:t>
            </a:r>
          </a:p>
          <a:p>
            <a:pPr algn="l">
              <a:buFont typeface="Arial" panose="020B0604020202020204" pitchFamily="34" charset="0"/>
              <a:buChar char="•"/>
            </a:pPr>
            <a:r>
              <a:rPr lang="en-US" sz="1450" i="1" u="sng" dirty="0">
                <a:solidFill>
                  <a:srgbClr val="374151"/>
                </a:solidFill>
                <a:effectLst/>
                <a:highlight>
                  <a:srgbClr val="FFFF00"/>
                </a:highlight>
                <a:latin typeface="Source Sans Pro Black" panose="020B0803030403020204" pitchFamily="34" charset="0"/>
                <a:ea typeface="Source Sans Pro Black" panose="020B0803030403020204" pitchFamily="34" charset="0"/>
              </a:rPr>
              <a:t>Implication (→): </a:t>
            </a:r>
            <a:r>
              <a:rPr lang="en-US" sz="1450" b="0" i="0" dirty="0">
                <a:solidFill>
                  <a:srgbClr val="374151"/>
                </a:solidFill>
                <a:effectLst/>
                <a:latin typeface="Source Sans Pro Black" panose="020B0803030403020204" pitchFamily="34" charset="0"/>
                <a:ea typeface="Source Sans Pro Black" panose="020B0803030403020204" pitchFamily="34" charset="0"/>
              </a:rPr>
              <a:t>The implication operator is used to represent conditional statements. For example, "P(x) → Q(x)" means "If P(x) is true, then Q(x) is true."</a:t>
            </a:r>
          </a:p>
          <a:p>
            <a:pPr algn="l">
              <a:buFont typeface="Arial" panose="020B0604020202020204" pitchFamily="34" charset="0"/>
              <a:buChar char="•"/>
            </a:pPr>
            <a:r>
              <a:rPr lang="en-US" sz="1450" i="1" u="sng" dirty="0">
                <a:solidFill>
                  <a:srgbClr val="374151"/>
                </a:solidFill>
                <a:effectLst/>
                <a:highlight>
                  <a:srgbClr val="FFFF00"/>
                </a:highlight>
                <a:latin typeface="Source Sans Pro Black" panose="020B0803030403020204" pitchFamily="34" charset="0"/>
                <a:ea typeface="Source Sans Pro Black" panose="020B0803030403020204" pitchFamily="34" charset="0"/>
              </a:rPr>
              <a:t>Equality (=): </a:t>
            </a:r>
            <a:r>
              <a:rPr lang="en-US" sz="1450" b="0" i="0" dirty="0">
                <a:solidFill>
                  <a:srgbClr val="374151"/>
                </a:solidFill>
                <a:effectLst/>
                <a:latin typeface="Source Sans Pro Black" panose="020B0803030403020204" pitchFamily="34" charset="0"/>
                <a:ea typeface="Source Sans Pro Black" panose="020B0803030403020204" pitchFamily="34" charset="0"/>
              </a:rPr>
              <a:t>The equality symbol is used to express that two expressions or variables are equal. For example, "x = y" means that "x" and "y" have the same value.</a:t>
            </a:r>
          </a:p>
          <a:p>
            <a:endParaRPr lang="en-IN" sz="1600" dirty="0"/>
          </a:p>
        </p:txBody>
      </p:sp>
    </p:spTree>
    <p:extLst>
      <p:ext uri="{BB962C8B-B14F-4D97-AF65-F5344CB8AC3E}">
        <p14:creationId xmlns:p14="http://schemas.microsoft.com/office/powerpoint/2010/main" val="4082946361"/>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D13FE-B060-4B69-6809-01103D437B09}"/>
              </a:ext>
            </a:extLst>
          </p:cNvPr>
          <p:cNvSpPr>
            <a:spLocks noGrp="1"/>
          </p:cNvSpPr>
          <p:nvPr>
            <p:ph type="title"/>
          </p:nvPr>
        </p:nvSpPr>
        <p:spPr>
          <a:xfrm>
            <a:off x="-127322" y="786383"/>
            <a:ext cx="4803494" cy="2093975"/>
          </a:xfrm>
        </p:spPr>
        <p:txBody>
          <a:bodyPr/>
          <a:lstStyle/>
          <a:p>
            <a:r>
              <a:rPr lang="en-IN" sz="6000" dirty="0"/>
              <a:t>Connectives</a:t>
            </a:r>
            <a:endParaRPr lang="en-IN" dirty="0"/>
          </a:p>
        </p:txBody>
      </p:sp>
      <p:pic>
        <p:nvPicPr>
          <p:cNvPr id="6" name="Content Placeholder 5" descr="A screenshot of a computer&#10;&#10;Description automatically generated">
            <a:extLst>
              <a:ext uri="{FF2B5EF4-FFF2-40B4-BE49-F238E27FC236}">
                <a16:creationId xmlns:a16="http://schemas.microsoft.com/office/drawing/2014/main" id="{1EEA5AB4-74DD-4365-3B09-0E2BDEE34F64}"/>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21232" y="3523655"/>
            <a:ext cx="4662680" cy="3334345"/>
          </a:xfrm>
        </p:spPr>
      </p:pic>
      <p:sp>
        <p:nvSpPr>
          <p:cNvPr id="9" name="TextBox 8">
            <a:extLst>
              <a:ext uri="{FF2B5EF4-FFF2-40B4-BE49-F238E27FC236}">
                <a16:creationId xmlns:a16="http://schemas.microsoft.com/office/drawing/2014/main" id="{6B7E2102-A1AC-8FF7-3F66-D5FB0EF9528E}"/>
              </a:ext>
            </a:extLst>
          </p:cNvPr>
          <p:cNvSpPr txBox="1"/>
          <p:nvPr/>
        </p:nvSpPr>
        <p:spPr>
          <a:xfrm>
            <a:off x="4861368" y="251765"/>
            <a:ext cx="6342926" cy="6124754"/>
          </a:xfrm>
          <a:prstGeom prst="rect">
            <a:avLst/>
          </a:prstGeom>
          <a:noFill/>
        </p:spPr>
        <p:txBody>
          <a:bodyPr wrap="square">
            <a:spAutoFit/>
          </a:bodyPr>
          <a:lstStyle/>
          <a:p>
            <a:r>
              <a:rPr lang="en-US" sz="2800" b="0" i="0" dirty="0">
                <a:effectLst/>
                <a:latin typeface="Sitka Text Semibold" pitchFamily="2" charset="0"/>
              </a:rPr>
              <a:t>In predicate calculus, the logical connectives (AND, OR, NOT) are used to combine or modify statements that involve predicates, variables, and quantifiers. These connectives allow you to form more complex statements by specifying the relationships between different predicates or modifying the truth values of existing statements. Here's an explanation of how these connectives work, along with examples:</a:t>
            </a:r>
            <a:endParaRPr lang="en-IN" sz="2800" dirty="0">
              <a:latin typeface="Sitka Text Semibold" pitchFamily="2" charset="0"/>
            </a:endParaRPr>
          </a:p>
        </p:txBody>
      </p:sp>
    </p:spTree>
    <p:extLst>
      <p:ext uri="{BB962C8B-B14F-4D97-AF65-F5344CB8AC3E}">
        <p14:creationId xmlns:p14="http://schemas.microsoft.com/office/powerpoint/2010/main" val="3841631856"/>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theme/theme1.xml><?xml version="1.0" encoding="utf-8"?>
<a:theme xmlns:a="http://schemas.openxmlformats.org/drawingml/2006/main" name="Custom">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F5B7AB07-F859-4656-A1C1-DAFCFA0ACA4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6578D521D34234794A0BEF439DD08C7" ma:contentTypeVersion="5" ma:contentTypeDescription="Create a new document." ma:contentTypeScope="" ma:versionID="844a31cd96530d064601193802289880">
  <xsd:schema xmlns:xsd="http://www.w3.org/2001/XMLSchema" xmlns:xs="http://www.w3.org/2001/XMLSchema" xmlns:p="http://schemas.microsoft.com/office/2006/metadata/properties" xmlns:ns2="7da9531d-be9b-4989-9ef7-f115a5c12971" xmlns:ns3="782bb293-e802-45b6-84ac-a57f7e6ad7e3" targetNamespace="http://schemas.microsoft.com/office/2006/metadata/properties" ma:root="true" ma:fieldsID="3ad62623ab693673e1d7e99ef532f112" ns2:_="" ns3:_="">
    <xsd:import namespace="7da9531d-be9b-4989-9ef7-f115a5c12971"/>
    <xsd:import namespace="782bb293-e802-45b6-84ac-a57f7e6ad7e3"/>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da9531d-be9b-4989-9ef7-f115a5c129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82bb293-e802-45b6-84ac-a57f7e6ad7e3"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782bb293-e802-45b6-84ac-a57f7e6ad7e3">
      <UserInfo>
        <DisplayName>22MIP10001</DisplayName>
        <AccountId>103</AccountId>
        <AccountType/>
      </UserInfo>
    </SharedWithUsers>
  </documentManagement>
</p:properties>
</file>

<file path=customXml/itemProps1.xml><?xml version="1.0" encoding="utf-8"?>
<ds:datastoreItem xmlns:ds="http://schemas.openxmlformats.org/officeDocument/2006/customXml" ds:itemID="{2D8D6D6E-EA2C-4170-9796-B880495F1F4F}"/>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{ECB2584D-8738-4A2F-B3C1-4C2C5CE423B6}tf22712842_win32</Template>
  <TotalTime>164</TotalTime>
  <Words>4295</Words>
  <Application>Microsoft Office PowerPoint</Application>
  <PresentationFormat>Widescreen</PresentationFormat>
  <Paragraphs>215</Paragraphs>
  <Slides>40</Slides>
  <Notes>0</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40</vt:i4>
      </vt:variant>
    </vt:vector>
  </HeadingPairs>
  <TitlesOfParts>
    <vt:vector size="51" baseType="lpstr">
      <vt:lpstr>Arial</vt:lpstr>
      <vt:lpstr>Bookman Old Style</vt:lpstr>
      <vt:lpstr>Calibri</vt:lpstr>
      <vt:lpstr>Franklin Gothic Book</vt:lpstr>
      <vt:lpstr>Segoe UI Semibold</vt:lpstr>
      <vt:lpstr>Sitka Small Semibold</vt:lpstr>
      <vt:lpstr>Sitka Subheading Semibold</vt:lpstr>
      <vt:lpstr>Sitka Text Semibold</vt:lpstr>
      <vt:lpstr>Söhne</vt:lpstr>
      <vt:lpstr>Source Sans Pro Black</vt:lpstr>
      <vt:lpstr>Custom</vt:lpstr>
      <vt:lpstr>Application of predicate calculus</vt:lpstr>
      <vt:lpstr>Group Members</vt:lpstr>
      <vt:lpstr>Introduction to Predicate calculus</vt:lpstr>
      <vt:lpstr>PowerPoint Presentation</vt:lpstr>
      <vt:lpstr>PowerPoint Presentation</vt:lpstr>
      <vt:lpstr>Statements and its examples</vt:lpstr>
      <vt:lpstr>PowerPoint Presentation</vt:lpstr>
      <vt:lpstr>Notation used in predicate calculus</vt:lpstr>
      <vt:lpstr>Connectives</vt:lpstr>
      <vt:lpstr>NOT</vt:lpstr>
      <vt:lpstr>NOT</vt:lpstr>
      <vt:lpstr>OR</vt:lpstr>
      <vt:lpstr>OR</vt:lpstr>
      <vt:lpstr>AND</vt:lpstr>
      <vt:lpstr>AND</vt:lpstr>
      <vt:lpstr>PowerPoint Presentation</vt:lpstr>
      <vt:lpstr>PowerPoint Presentation</vt:lpstr>
      <vt:lpstr>Tautology</vt:lpstr>
      <vt:lpstr>Truth table for ∀x (P(x) ∨ ¬P(x))</vt:lpstr>
      <vt:lpstr>Contradiction</vt:lpstr>
      <vt:lpstr>Truth table for "∃x (P(x) ∧ ¬P(x))"</vt:lpstr>
      <vt:lpstr>Contingency</vt:lpstr>
      <vt:lpstr>Truth table for  ∃x (P(x) ∨ Q(x))</vt:lpstr>
      <vt:lpstr>Logical Equivalence</vt:lpstr>
      <vt:lpstr>PowerPoint Presentation</vt:lpstr>
      <vt:lpstr>Truth table for Statement A: ∀x (P(x) ∧ Q(x)) Statement B:∀x P(x) ∧ ∀x Q(x) </vt:lpstr>
      <vt:lpstr>PowerPoint Presentation</vt:lpstr>
      <vt:lpstr>PowerPoint Presentation</vt:lpstr>
      <vt:lpstr>Truth table for  Statement C: ∀x (P(x) → Q(x)) Statement D: ¬∃x (P(x) ∧ ¬Q(x))</vt:lpstr>
      <vt:lpstr>Laws of Propositional Operation</vt:lpstr>
      <vt:lpstr>Predicate  &amp;  Quantifier</vt:lpstr>
      <vt:lpstr>PowerPoint Presentation</vt:lpstr>
      <vt:lpstr>PowerPoint Presentation</vt:lpstr>
      <vt:lpstr>Nested Quantifier</vt:lpstr>
      <vt:lpstr>PowerPoint Presentation</vt:lpstr>
      <vt:lpstr>Rules of Inference</vt:lpstr>
      <vt:lpstr>PowerPoint Presentation</vt:lpstr>
      <vt:lpstr>PowerPoint Presentation</vt:lpstr>
      <vt:lpstr>PowerPoint Presentation</vt:lpstr>
      <vt:lpstr>Real world example of how predicate calculus can be applied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of predicate calculus</dc:title>
  <dc:creator>priyanshu tiwari</dc:creator>
  <cp:lastModifiedBy>priyanshu tiwari</cp:lastModifiedBy>
  <cp:revision>4</cp:revision>
  <dcterms:created xsi:type="dcterms:W3CDTF">2023-09-05T09:48:06Z</dcterms:created>
  <dcterms:modified xsi:type="dcterms:W3CDTF">2023-09-11T16:19:04Z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0x010100E6578D521D34234794A0BEF439DD08C7</vt:lpwstr>
  </property>
</Properties>
</file>